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0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1016000" y="7874000"/>
            <a:ext cx="22351997"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13" name="Body Level One…"/>
          <p:cNvSpPr txBox="1">
            <a:spLocks noGrp="1"/>
          </p:cNvSpPr>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sz="7000" i="1">
                <a:solidFill>
                  <a:srgbClr val="747676"/>
                </a:solidFill>
              </a:defRPr>
            </a:lvl1pPr>
            <a:lvl2pPr marL="0" indent="0" algn="ctr">
              <a:lnSpc>
                <a:spcPct val="70000"/>
              </a:lnSpc>
              <a:spcBef>
                <a:spcPts val="0"/>
              </a:spcBef>
              <a:buSzTx/>
              <a:buFontTx/>
              <a:buNone/>
              <a:defRPr sz="7000" i="1">
                <a:solidFill>
                  <a:srgbClr val="747676"/>
                </a:solidFill>
              </a:defRPr>
            </a:lvl2pPr>
            <a:lvl3pPr marL="0" indent="0" algn="ctr">
              <a:lnSpc>
                <a:spcPct val="70000"/>
              </a:lnSpc>
              <a:spcBef>
                <a:spcPts val="0"/>
              </a:spcBef>
              <a:buSzTx/>
              <a:buFontTx/>
              <a:buNone/>
              <a:defRPr sz="7000" i="1">
                <a:solidFill>
                  <a:srgbClr val="747676"/>
                </a:solidFill>
              </a:defRPr>
            </a:lvl3pPr>
            <a:lvl4pPr marL="0" indent="0" algn="ctr">
              <a:lnSpc>
                <a:spcPct val="70000"/>
              </a:lnSpc>
              <a:spcBef>
                <a:spcPts val="0"/>
              </a:spcBef>
              <a:buSzTx/>
              <a:buFontTx/>
              <a:buNone/>
              <a:defRPr sz="7000" i="1">
                <a:solidFill>
                  <a:srgbClr val="747676"/>
                </a:solidFill>
              </a:defRPr>
            </a:lvl4pPr>
            <a:lvl5pPr marL="0" indent="0" algn="ctr">
              <a:lnSpc>
                <a:spcPct val="70000"/>
              </a:lnSpc>
              <a:spcBef>
                <a:spcPts val="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22944467"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965200" y="1041400"/>
            <a:ext cx="3130550" cy="595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r>
              <a:t>Type a quote here.</a:t>
            </a:r>
          </a:p>
        </p:txBody>
      </p:sp>
      <p:sp>
        <p:nvSpPr>
          <p:cNvPr id="103" name="-Johnny Appleseed"/>
          <p:cNvSpPr txBox="1">
            <a:spLocks noGrp="1"/>
          </p:cNvSpPr>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sz="7000" i="1">
                <a:solidFill>
                  <a:srgbClr val="6B6D6D"/>
                </a:solidFill>
              </a:defRPr>
            </a:lvl1pPr>
          </a:lstStyle>
          <a:p>
            <a:r>
              <a:t>-Johnny Appleseed</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127000" y="-2540000"/>
            <a:ext cx="24637999" cy="26768159"/>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38100" y="-4394200"/>
            <a:ext cx="24460199" cy="26574989"/>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DIN Alternate"/>
                <a:ea typeface="DIN Alternate"/>
                <a:cs typeface="DIN Alternate"/>
                <a:sym typeface="DIN Alternate"/>
              </a:defRPr>
            </a:pPr>
            <a:endParaRPr/>
          </a:p>
        </p:txBody>
      </p:sp>
      <p:sp>
        <p:nvSpPr>
          <p:cNvPr id="23" name="Line"/>
          <p:cNvSpPr>
            <a:spLocks noGrp="1"/>
          </p:cNvSpPr>
          <p:nvPr>
            <p:ph type="body" sz="quarter" idx="15"/>
          </p:nvPr>
        </p:nvSpPr>
        <p:spPr>
          <a:xfrm>
            <a:off x="1016000" y="10718800"/>
            <a:ext cx="22352002"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r>
              <a:t>Title Text</a:t>
            </a:r>
          </a:p>
        </p:txBody>
      </p:sp>
      <p:sp>
        <p:nvSpPr>
          <p:cNvPr id="25" name="Body Level One…"/>
          <p:cNvSpPr txBox="1">
            <a:spLocks noGrp="1"/>
          </p:cNvSpPr>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34" name="Slide Number"/>
          <p:cNvSpPr txBox="1">
            <a:spLocks noGrp="1"/>
          </p:cNvSpPr>
          <p:nvPr>
            <p:ph type="sldNum" sz="quarter" idx="2"/>
          </p:nvPr>
        </p:nvSpPr>
        <p:spPr>
          <a:xfrm>
            <a:off x="22948899"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Line"/>
          <p:cNvSpPr>
            <a:spLocks noGrp="1"/>
          </p:cNvSpPr>
          <p:nvPr>
            <p:ph type="body" sz="quarter" idx="13"/>
          </p:nvPr>
        </p:nvSpPr>
        <p:spPr>
          <a:xfrm>
            <a:off x="1016000" y="10718800"/>
            <a:ext cx="120904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2" name="182429520_1646x1646.jpeg"/>
          <p:cNvSpPr>
            <a:spLocks noGrp="1"/>
          </p:cNvSpPr>
          <p:nvPr>
            <p:ph type="pic" idx="14"/>
          </p:nvPr>
        </p:nvSpPr>
        <p:spPr>
          <a:xfrm>
            <a:off x="12306300" y="-114300"/>
            <a:ext cx="13931900" cy="13931900"/>
          </a:xfrm>
          <a:prstGeom prst="rect">
            <a:avLst/>
          </a:prstGeom>
        </p:spPr>
        <p:txBody>
          <a:bodyPr lIns="91439" tIns="45719" rIns="91439" bIns="45719">
            <a:noAutofit/>
          </a:bodyPr>
          <a:lstStyle/>
          <a:p>
            <a:endParaRPr/>
          </a:p>
        </p:txBody>
      </p:sp>
      <p:sp>
        <p:nvSpPr>
          <p:cNvPr id="43" name="Title Text"/>
          <p:cNvSpPr txBox="1">
            <a:spLocks noGrp="1"/>
          </p:cNvSpPr>
          <p:nvPr>
            <p:ph type="title"/>
          </p:nvPr>
        </p:nvSpPr>
        <p:spPr>
          <a:xfrm>
            <a:off x="1016000" y="1155700"/>
            <a:ext cx="12090400" cy="9779000"/>
          </a:xfrm>
          <a:prstGeom prst="rect">
            <a:avLst/>
          </a:prstGeom>
        </p:spPr>
        <p:txBody>
          <a:bodyPr anchor="b"/>
          <a:lstStyle>
            <a:lvl1pPr algn="r">
              <a:lnSpc>
                <a:spcPct val="80000"/>
              </a:lnSpc>
              <a:spcBef>
                <a:spcPts val="0"/>
              </a:spcBef>
              <a:defRPr sz="17100">
                <a:solidFill>
                  <a:srgbClr val="5C5C5C"/>
                </a:solidFill>
              </a:defRPr>
            </a:lvl1pPr>
          </a:lstStyle>
          <a:p>
            <a:r>
              <a:t>Title Text</a:t>
            </a:r>
          </a:p>
        </p:txBody>
      </p:sp>
      <p:sp>
        <p:nvSpPr>
          <p:cNvPr id="44" name="Body Level One…"/>
          <p:cNvSpPr txBox="1">
            <a:spLocks noGrp="1"/>
          </p:cNvSpPr>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Line"/>
          <p:cNvSpPr>
            <a:spLocks noGrp="1"/>
          </p:cNvSpPr>
          <p:nvPr>
            <p:ph type="body" sz="quarter" idx="13"/>
          </p:nvPr>
        </p:nvSpPr>
        <p:spPr>
          <a:xfrm>
            <a:off x="13208000" y="2222500"/>
            <a:ext cx="101600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2" name="118295074_2675x2907.jpeg"/>
          <p:cNvSpPr>
            <a:spLocks noGrp="1"/>
          </p:cNvSpPr>
          <p:nvPr>
            <p:ph type="pic" idx="14"/>
          </p:nvPr>
        </p:nvSpPr>
        <p:spPr>
          <a:xfrm>
            <a:off x="-381000" y="-114300"/>
            <a:ext cx="13931900" cy="15136430"/>
          </a:xfrm>
          <a:prstGeom prst="rect">
            <a:avLst/>
          </a:prstGeom>
        </p:spPr>
        <p:txBody>
          <a:bodyPr lIns="91439" tIns="45719" rIns="91439" bIns="45719">
            <a:noAutofit/>
          </a:bodyPr>
          <a:lstStyle/>
          <a:p>
            <a:endParaRPr/>
          </a:p>
        </p:txBody>
      </p:sp>
      <p:sp>
        <p:nvSpPr>
          <p:cNvPr id="73" name="Title Text"/>
          <p:cNvSpPr txBox="1">
            <a:spLocks noGrp="1"/>
          </p:cNvSpPr>
          <p:nvPr>
            <p:ph type="title"/>
          </p:nvPr>
        </p:nvSpPr>
        <p:spPr>
          <a:xfrm>
            <a:off x="13208000" y="1016000"/>
            <a:ext cx="10160000" cy="1016000"/>
          </a:xfrm>
          <a:prstGeom prst="rect">
            <a:avLst/>
          </a:prstGeom>
        </p:spPr>
        <p:txBody>
          <a:bodyPr/>
          <a:lstStyle/>
          <a:p>
            <a:r>
              <a:t>Title Text</a:t>
            </a:r>
          </a:p>
        </p:txBody>
      </p:sp>
      <p:sp>
        <p:nvSpPr>
          <p:cNvPr id="74" name="Body Level One…"/>
          <p:cNvSpPr txBox="1">
            <a:spLocks noGrp="1"/>
          </p:cNvSpPr>
          <p:nvPr>
            <p:ph type="body" sz="half" idx="1"/>
          </p:nvPr>
        </p:nvSpPr>
        <p:spPr>
          <a:xfrm>
            <a:off x="13208000" y="2540000"/>
            <a:ext cx="10160000" cy="10160000"/>
          </a:xfrm>
          <a:prstGeom prst="rect">
            <a:avLst/>
          </a:prstGeom>
        </p:spPr>
        <p:txBody>
          <a:bodyPr/>
          <a:lstStyle>
            <a:lvl1pPr marL="571500" indent="-571500">
              <a:defRPr sz="4000"/>
            </a:lvl1pPr>
            <a:lvl2pPr marL="1143000" indent="-571500">
              <a:defRPr sz="4000"/>
            </a:lvl2pPr>
            <a:lvl3pPr marL="1714500" indent="-571500">
              <a:defRPr sz="4000"/>
            </a:lvl3pPr>
            <a:lvl4pPr marL="2286000" indent="-571500">
              <a:defRPr sz="4000"/>
            </a:lvl4pPr>
            <a:lvl5pPr marL="2857500" indent="-571500">
              <a:defRPr sz="40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1016000" y="-1333500"/>
            <a:ext cx="13970000" cy="15177823"/>
          </a:xfrm>
          <a:prstGeom prst="rect">
            <a:avLst/>
          </a:prstGeom>
        </p:spPr>
        <p:txBody>
          <a:bodyPr lIns="91439" tIns="45719" rIns="91439" bIns="45719">
            <a:noAutofit/>
          </a:bodyPr>
          <a:lstStyle/>
          <a:p>
            <a:endParaRPr/>
          </a:p>
        </p:txBody>
      </p:sp>
      <p:sp>
        <p:nvSpPr>
          <p:cNvPr id="91" name="182741592_1098x949.jpeg"/>
          <p:cNvSpPr>
            <a:spLocks noGrp="1"/>
          </p:cNvSpPr>
          <p:nvPr>
            <p:ph type="pic" sz="half" idx="14"/>
          </p:nvPr>
        </p:nvSpPr>
        <p:spPr>
          <a:xfrm>
            <a:off x="15240000" y="-1130300"/>
            <a:ext cx="9296400" cy="8034867"/>
          </a:xfrm>
          <a:prstGeom prst="rect">
            <a:avLst/>
          </a:prstGeom>
        </p:spPr>
        <p:txBody>
          <a:bodyPr lIns="91439" tIns="45719" rIns="91439" bIns="45719">
            <a:noAutofit/>
          </a:bodyPr>
          <a:lstStyle/>
          <a:p>
            <a:endParaRPr/>
          </a:p>
        </p:txBody>
      </p:sp>
      <p:sp>
        <p:nvSpPr>
          <p:cNvPr id="92" name="182429520_1646x1646.jpeg"/>
          <p:cNvSpPr>
            <a:spLocks noGrp="1"/>
          </p:cNvSpPr>
          <p:nvPr>
            <p:ph type="pic" sz="half" idx="15"/>
          </p:nvPr>
        </p:nvSpPr>
        <p:spPr>
          <a:xfrm>
            <a:off x="15240000" y="5778500"/>
            <a:ext cx="8382000" cy="83820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1016000" y="11137900"/>
            <a:ext cx="22352000" cy="1905000"/>
          </a:xfrm>
          <a:prstGeom prst="rect">
            <a:avLst/>
          </a:prstGeom>
        </p:spPr>
        <p:txBody>
          <a:bodyPr/>
          <a:lstStyle>
            <a:lvl1pPr marL="0" indent="0">
              <a:spcBef>
                <a:spcPts val="2000"/>
              </a:spcBef>
              <a:buSzTx/>
              <a:buFontTx/>
              <a:buNone/>
              <a:defRPr sz="4000" i="1" spc="39"/>
            </a:lvl1pPr>
            <a:lvl2pPr marL="0" indent="0">
              <a:spcBef>
                <a:spcPts val="2000"/>
              </a:spcBef>
              <a:buSzTx/>
              <a:buFontTx/>
              <a:buNone/>
              <a:defRPr sz="4000" i="1" spc="39"/>
            </a:lvl2pPr>
            <a:lvl3pPr marL="0" indent="0">
              <a:spcBef>
                <a:spcPts val="2000"/>
              </a:spcBef>
              <a:buSzTx/>
              <a:buFontTx/>
              <a:buNone/>
              <a:defRPr sz="4000" i="1" spc="39"/>
            </a:lvl3pPr>
            <a:lvl4pPr marL="0" indent="0">
              <a:spcBef>
                <a:spcPts val="2000"/>
              </a:spcBef>
              <a:buSzTx/>
              <a:buFontTx/>
              <a:buNone/>
              <a:defRPr sz="4000" i="1" spc="39"/>
            </a:lvl4pPr>
            <a:lvl5pPr marL="0" indent="0">
              <a:spcBef>
                <a:spcPts val="2000"/>
              </a:spcBef>
              <a:buSzTx/>
              <a:buFontTx/>
              <a:buNone/>
              <a:defRPr sz="4000" i="1" spc="39"/>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16000" y="1016000"/>
            <a:ext cx="22352000" cy="10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016000" y="2540000"/>
            <a:ext cx="22352000" cy="1016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948899" y="12928600"/>
            <a:ext cx="419089" cy="469900"/>
          </a:xfrm>
          <a:prstGeom prst="rect">
            <a:avLst/>
          </a:prstGeom>
          <a:ln w="12700">
            <a:miter lim="400000"/>
          </a:ln>
        </p:spPr>
        <p:txBody>
          <a:bodyPr wrap="none" lIns="50800" tIns="50800" rIns="50800" bIns="50800">
            <a:spAutoFit/>
          </a:bodyPr>
          <a:lstStyle>
            <a:lvl1pPr algn="r">
              <a:spcBef>
                <a:spcPts val="0"/>
              </a:spcBef>
              <a:defRPr sz="25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1pPr>
      <a:lvl2pPr marL="0" marR="0" indent="3429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2pPr>
      <a:lvl3pPr marL="0" marR="0" indent="6858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3pPr>
      <a:lvl4pPr marL="0" marR="0" indent="10287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4pPr>
      <a:lvl5pPr marL="0" marR="0" indent="13716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5pPr>
      <a:lvl6pPr marL="0" marR="0" indent="17145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6pPr>
      <a:lvl7pPr marL="0" marR="0" indent="20574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7pPr>
      <a:lvl8pPr marL="0" marR="0" indent="24003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8pPr>
      <a:lvl9pPr marL="0" marR="0" indent="27432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1pPr>
      <a:lvl2pPr marL="0" marR="0" indent="228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2pPr>
      <a:lvl3pPr marL="0" marR="0" indent="457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3pPr>
      <a:lvl4pPr marL="0" marR="0" indent="685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4pPr>
      <a:lvl5pPr marL="0" marR="0" indent="9144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5pPr>
      <a:lvl6pPr marL="0" marR="0" indent="11430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6pPr>
      <a:lvl7pPr marL="0" marR="0" indent="1371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7pPr>
      <a:lvl8pPr marL="0" marR="0" indent="1600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8pPr>
      <a:lvl9pPr marL="0" marR="0" indent="1828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___media_images_publications_case_study_2016_sep_esther_inge_werner.jpg" descr="___media_images_publications_case_study_2016_sep_esther_inge_werner.jpg"/>
          <p:cNvPicPr>
            <a:picLocks noGrp="1" noChangeAspect="1"/>
          </p:cNvPicPr>
          <p:nvPr>
            <p:ph type="pic" idx="13"/>
          </p:nvPr>
        </p:nvPicPr>
        <p:blipFill>
          <a:blip r:embed="rId2"/>
          <a:srcRect t="10396" b="5569"/>
          <a:stretch>
            <a:fillRect/>
          </a:stretch>
        </p:blipFill>
        <p:spPr>
          <a:xfrm>
            <a:off x="0" y="0"/>
            <a:ext cx="24384000" cy="13716000"/>
          </a:xfrm>
          <a:prstGeom prst="rect">
            <a:avLst/>
          </a:prstGeom>
        </p:spPr>
      </p:pic>
      <p:sp>
        <p:nvSpPr>
          <p:cNvPr id="129" name="Transformation of the Nursing Home care environment using assistive technology in Sweden"/>
          <p:cNvSpPr txBox="1">
            <a:spLocks noGrp="1"/>
          </p:cNvSpPr>
          <p:nvPr>
            <p:ph type="title"/>
          </p:nvPr>
        </p:nvSpPr>
        <p:spPr>
          <a:xfrm>
            <a:off x="1016000" y="10026650"/>
            <a:ext cx="22352000" cy="3111500"/>
          </a:xfrm>
          <a:prstGeom prst="rect">
            <a:avLst/>
          </a:prstGeom>
          <a:effectLst>
            <a:outerShdw blurRad="190500" dist="8455" dir="5400000" rotWithShape="0">
              <a:srgbClr val="000000"/>
            </a:outerShdw>
          </a:effectLst>
        </p:spPr>
        <p:txBody>
          <a:bodyPr>
            <a:normAutofit fontScale="90000"/>
          </a:bodyPr>
          <a:lstStyle>
            <a:lvl1pPr defTabSz="470534">
              <a:defRPr sz="9747">
                <a:solidFill>
                  <a:srgbClr val="FFFFFF"/>
                </a:solidFill>
              </a:defRPr>
            </a:lvl1pPr>
          </a:lstStyle>
          <a:p>
            <a:r>
              <a:t>Transformation of the Nursing Home care environment using assistive technology in Sweden</a:t>
            </a:r>
          </a:p>
        </p:txBody>
      </p:sp>
      <p:sp>
        <p:nvSpPr>
          <p:cNvPr id="130" name="Line"/>
          <p:cNvSpPr>
            <a:spLocks noGrp="1"/>
          </p:cNvSpPr>
          <p:nvPr>
            <p:ph type="body" idx="15"/>
          </p:nvPr>
        </p:nvSpPr>
        <p:spPr>
          <a:xfrm>
            <a:off x="1015999" y="11658597"/>
            <a:ext cx="22352002" cy="6"/>
          </a:xfrm>
          <a:prstGeom prst="line">
            <a:avLst/>
          </a:prstGeom>
          <a:ln>
            <a:solidFill>
              <a:srgbClr val="FFFFFF"/>
            </a:solidFill>
          </a:ln>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G_ACC8C5AC46E5-1.jpeg" descr="IMG_ACC8C5AC46E5-1.jpeg"/>
          <p:cNvPicPr>
            <a:picLocks noGrp="1" noChangeAspect="1"/>
          </p:cNvPicPr>
          <p:nvPr>
            <p:ph type="pic" idx="14"/>
          </p:nvPr>
        </p:nvPicPr>
        <p:blipFill>
          <a:blip r:embed="rId2"/>
          <a:srcRect l="21294" t="12670" r="35774" b="520"/>
          <a:stretch>
            <a:fillRect/>
          </a:stretch>
        </p:blipFill>
        <p:spPr>
          <a:xfrm>
            <a:off x="0" y="0"/>
            <a:ext cx="12065000" cy="13716000"/>
          </a:xfrm>
          <a:prstGeom prst="rect">
            <a:avLst/>
          </a:prstGeom>
        </p:spPr>
      </p:pic>
      <p:sp>
        <p:nvSpPr>
          <p:cNvPr id="176" name="Silence Is Golden"/>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t>Silence Is Golden</a:t>
            </a:r>
          </a:p>
        </p:txBody>
      </p:sp>
      <p:sp>
        <p:nvSpPr>
          <p:cNvPr id="177" name="Our experience with older alarm systems is that they are noisy.…"/>
          <p:cNvSpPr txBox="1">
            <a:spLocks noGrp="1"/>
          </p:cNvSpPr>
          <p:nvPr>
            <p:ph type="body" sz="half" idx="1"/>
          </p:nvPr>
        </p:nvSpPr>
        <p:spPr>
          <a:prstGeom prst="rect">
            <a:avLst/>
          </a:prstGeom>
        </p:spPr>
        <p:txBody>
          <a:bodyPr/>
          <a:lstStyle/>
          <a:p>
            <a:pPr marL="514350" indent="-514350" defTabSz="742950">
              <a:spcBef>
                <a:spcPts val="2200"/>
              </a:spcBef>
              <a:defRPr sz="3600"/>
            </a:pPr>
            <a:r>
              <a:t>Our experience with older alarm systems is that they are noisy.</a:t>
            </a:r>
          </a:p>
          <a:p>
            <a:pPr marL="514350" indent="-514350" defTabSz="742950">
              <a:spcBef>
                <a:spcPts val="2200"/>
              </a:spcBef>
              <a:defRPr sz="3600"/>
            </a:pPr>
            <a:r>
              <a:t>When an alarm is triggered, the buzzer goes everywhere: in the corridor, on the wall, and the worst of all, in the resident own room.</a:t>
            </a:r>
          </a:p>
          <a:p>
            <a:pPr marL="514350" indent="-514350" defTabSz="742950">
              <a:spcBef>
                <a:spcPts val="2200"/>
              </a:spcBef>
              <a:defRPr sz="3600"/>
            </a:pPr>
            <a:r>
              <a:t>Most residents quickly learn how to avoid the buzzer by pushing a floor mat sensor under the bed, turning a motion sensor around, etc.</a:t>
            </a:r>
          </a:p>
          <a:p>
            <a:pPr marL="514350" indent="-514350" defTabSz="742950">
              <a:spcBef>
                <a:spcPts val="2200"/>
              </a:spcBef>
              <a:defRPr sz="3600"/>
            </a:pPr>
            <a:r>
              <a:t>Newer alarm systems are silent and invisible.  They give our staff the opportunity to respond to the residents in a better way.</a:t>
            </a:r>
          </a:p>
          <a:p>
            <a:pPr marL="514350" indent="-514350" defTabSz="742950">
              <a:spcBef>
                <a:spcPts val="2200"/>
              </a:spcBef>
              <a:defRPr sz="3600"/>
            </a:pPr>
            <a:r>
              <a:t>The resident does not know that an alarm has gone off, and staff visit comes at the right time - a big confidence and satisfaction booster!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is_190415_patient_doctor_hands_800x450.jpg" descr="is_190415_patient_doctor_hands_800x450.jpg"/>
          <p:cNvPicPr>
            <a:picLocks noGrp="1" noChangeAspect="1"/>
          </p:cNvPicPr>
          <p:nvPr>
            <p:ph type="pic" idx="14"/>
          </p:nvPr>
        </p:nvPicPr>
        <p:blipFill>
          <a:blip r:embed="rId2"/>
          <a:srcRect l="23977" r="26542"/>
          <a:stretch>
            <a:fillRect/>
          </a:stretch>
        </p:blipFill>
        <p:spPr>
          <a:xfrm>
            <a:off x="0" y="0"/>
            <a:ext cx="12065000" cy="13716000"/>
          </a:xfrm>
          <a:prstGeom prst="rect">
            <a:avLst/>
          </a:prstGeom>
        </p:spPr>
      </p:pic>
      <p:sp>
        <p:nvSpPr>
          <p:cNvPr id="181" name="The Final Moment"/>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t>The Final Moment</a:t>
            </a:r>
          </a:p>
        </p:txBody>
      </p:sp>
      <p:sp>
        <p:nvSpPr>
          <p:cNvPr id="182" name="In Sweden, we believe no one should die alone.…"/>
          <p:cNvSpPr txBox="1">
            <a:spLocks noGrp="1"/>
          </p:cNvSpPr>
          <p:nvPr>
            <p:ph type="body" sz="half" idx="1"/>
          </p:nvPr>
        </p:nvSpPr>
        <p:spPr>
          <a:prstGeom prst="rect">
            <a:avLst/>
          </a:prstGeom>
        </p:spPr>
        <p:txBody>
          <a:bodyPr/>
          <a:lstStyle/>
          <a:p>
            <a:r>
              <a:t>In Sweden, we believe no one should die alone.</a:t>
            </a:r>
          </a:p>
          <a:p>
            <a:r>
              <a:t>Most deaths are expected. But every now and then we find some elderly pass away in bed during sleep.</a:t>
            </a:r>
          </a:p>
          <a:p>
            <a:r>
              <a:t>A smart bed sensor that measures the heart rate and respiration rate can detect any sudden vital deterioration, and family can be notified in time.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G_BF4C7A0EECDA-1.jpeg" descr="IMG_BF4C7A0EECDA-1.jpeg"/>
          <p:cNvPicPr>
            <a:picLocks noGrp="1" noChangeAspect="1"/>
          </p:cNvPicPr>
          <p:nvPr>
            <p:ph type="pic" idx="14"/>
          </p:nvPr>
        </p:nvPicPr>
        <p:blipFill>
          <a:blip r:embed="rId2"/>
          <a:srcRect l="26827" t="10179" r="29818" b="2155"/>
          <a:stretch>
            <a:fillRect/>
          </a:stretch>
        </p:blipFill>
        <p:spPr>
          <a:xfrm>
            <a:off x="0" y="0"/>
            <a:ext cx="12065000" cy="13716000"/>
          </a:xfrm>
          <a:prstGeom prst="rect">
            <a:avLst/>
          </a:prstGeom>
        </p:spPr>
      </p:pic>
      <p:sp>
        <p:nvSpPr>
          <p:cNvPr id="186" name="Tools for Our Staff"/>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t>Tools for Our Staff</a:t>
            </a:r>
          </a:p>
        </p:txBody>
      </p:sp>
      <p:sp>
        <p:nvSpPr>
          <p:cNvPr id="187" name="Like many countries in the West, recruiting qualified healthcare staff is a big challenge in Sweden.…"/>
          <p:cNvSpPr txBox="1">
            <a:spLocks noGrp="1"/>
          </p:cNvSpPr>
          <p:nvPr>
            <p:ph type="body" sz="half" idx="1"/>
          </p:nvPr>
        </p:nvSpPr>
        <p:spPr>
          <a:prstGeom prst="rect">
            <a:avLst/>
          </a:prstGeom>
        </p:spPr>
        <p:txBody>
          <a:bodyPr/>
          <a:lstStyle/>
          <a:p>
            <a:pPr marL="502919" indent="-502919" defTabSz="726440">
              <a:spcBef>
                <a:spcPts val="2200"/>
              </a:spcBef>
              <a:defRPr sz="3520"/>
            </a:pPr>
            <a:r>
              <a:t>Like many countries in the West, recruiting qualified healthcare staff is a big challenge in Sweden.</a:t>
            </a:r>
          </a:p>
          <a:p>
            <a:pPr marL="502919" indent="-502919" defTabSz="726440">
              <a:spcBef>
                <a:spcPts val="2200"/>
              </a:spcBef>
              <a:defRPr sz="3520"/>
            </a:pPr>
            <a:r>
              <a:t>In addition to assisting the residents with their daily activities, our staff also collaborate with nurses, occupational therapists, and physical therapists in assessing the residents’ state of health to come up with more relevant care plans, and achieve better healthcare outcomes.</a:t>
            </a:r>
          </a:p>
          <a:p>
            <a:pPr marL="502919" indent="-502919" defTabSz="726440">
              <a:spcBef>
                <a:spcPts val="2200"/>
              </a:spcBef>
              <a:defRPr sz="3520"/>
            </a:pPr>
            <a:r>
              <a:t>With better technology, we can now provide our staff with tools that empower them to perform their work more effectively.</a:t>
            </a:r>
          </a:p>
          <a:p>
            <a:pPr marL="502919" indent="-502919" defTabSz="726440">
              <a:spcBef>
                <a:spcPts val="2200"/>
              </a:spcBef>
              <a:defRPr sz="3520"/>
            </a:pPr>
            <a:r>
              <a:t>Medication reminder, electronic health records are just some of such tools being used in many places today.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71FHJU17djL._SL1204_.jpg" descr="71FHJU17djL._SL1204_.jpg"/>
          <p:cNvPicPr>
            <a:picLocks noGrp="1" noChangeAspect="1"/>
          </p:cNvPicPr>
          <p:nvPr>
            <p:ph type="pic" idx="14"/>
          </p:nvPr>
        </p:nvPicPr>
        <p:blipFill>
          <a:blip r:embed="rId2"/>
          <a:srcRect/>
          <a:stretch>
            <a:fillRect/>
          </a:stretch>
        </p:blipFill>
        <p:spPr>
          <a:xfrm>
            <a:off x="349728" y="2855516"/>
            <a:ext cx="11365544" cy="8004968"/>
          </a:xfrm>
          <a:prstGeom prst="rect">
            <a:avLst/>
          </a:prstGeom>
        </p:spPr>
      </p:pic>
      <p:sp>
        <p:nvSpPr>
          <p:cNvPr id="191" name="Tools for the Management"/>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t>Tools for the Management</a:t>
            </a:r>
          </a:p>
        </p:txBody>
      </p:sp>
      <p:sp>
        <p:nvSpPr>
          <p:cNvPr id="192" name="The abundance of data captured by newer technology provides valuable information to account for expected and unexpected events.…"/>
          <p:cNvSpPr txBox="1">
            <a:spLocks noGrp="1"/>
          </p:cNvSpPr>
          <p:nvPr>
            <p:ph type="body" sz="half" idx="1"/>
          </p:nvPr>
        </p:nvSpPr>
        <p:spPr>
          <a:xfrm>
            <a:off x="12896273" y="3890818"/>
            <a:ext cx="10160000" cy="10160000"/>
          </a:xfrm>
          <a:prstGeom prst="rect">
            <a:avLst/>
          </a:prstGeom>
        </p:spPr>
        <p:txBody>
          <a:bodyPr/>
          <a:lstStyle/>
          <a:p>
            <a:r>
              <a:rPr dirty="0"/>
              <a:t>The abundance of data captured by newer technology provides valuable information to account for expected and unexpected events.</a:t>
            </a:r>
          </a:p>
          <a:p>
            <a:r>
              <a:rPr dirty="0"/>
              <a:t>It also provide meaningful statistics that help decision making.</a:t>
            </a:r>
          </a:p>
          <a:p>
            <a:r>
              <a:rPr dirty="0"/>
              <a:t>New set of performance indicators can be established.</a:t>
            </a:r>
          </a:p>
          <a:p>
            <a:r>
              <a:rPr dirty="0"/>
              <a:t>Better resources allocation is within reach.</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1*4w4CgMJo-vqZlNY_Fl72bQ.jpeg" descr="1*4w4CgMJo-vqZlNY_Fl72bQ.jpeg"/>
          <p:cNvPicPr>
            <a:picLocks noGrp="1" noChangeAspect="1"/>
          </p:cNvPicPr>
          <p:nvPr>
            <p:ph type="pic" idx="14"/>
          </p:nvPr>
        </p:nvPicPr>
        <p:blipFill>
          <a:blip r:embed="rId2"/>
          <a:srcRect l="31248" r="3473"/>
          <a:stretch>
            <a:fillRect/>
          </a:stretch>
        </p:blipFill>
        <p:spPr>
          <a:xfrm>
            <a:off x="0" y="0"/>
            <a:ext cx="12065000" cy="13716000"/>
          </a:xfrm>
          <a:prstGeom prst="rect">
            <a:avLst/>
          </a:prstGeom>
        </p:spPr>
      </p:pic>
      <p:sp>
        <p:nvSpPr>
          <p:cNvPr id="196" name="Conclusion"/>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dirty="0"/>
              <a:t>Conclusion</a:t>
            </a:r>
          </a:p>
        </p:txBody>
      </p:sp>
      <p:sp>
        <p:nvSpPr>
          <p:cNvPr id="197" name="Elderly care is becoming too expensive even in the wealthiest countries.…"/>
          <p:cNvSpPr txBox="1">
            <a:spLocks noGrp="1"/>
          </p:cNvSpPr>
          <p:nvPr>
            <p:ph type="body" sz="half" idx="1"/>
          </p:nvPr>
        </p:nvSpPr>
        <p:spPr>
          <a:prstGeom prst="rect">
            <a:avLst/>
          </a:prstGeom>
        </p:spPr>
        <p:txBody>
          <a:bodyPr/>
          <a:lstStyle/>
          <a:p>
            <a:r>
              <a:rPr dirty="0"/>
              <a:t>Elderly care is becoming too expensive even in the wealthiest countries.</a:t>
            </a:r>
          </a:p>
          <a:p>
            <a:r>
              <a:rPr dirty="0"/>
              <a:t>Technology is essential to prepare us for the brave new world of an aging demographic.</a:t>
            </a:r>
          </a:p>
          <a:p>
            <a:r>
              <a:rPr dirty="0"/>
              <a:t>Ongoing projects and collaboration with universities and private enterprises are happening in many parts of Sweden.</a:t>
            </a:r>
          </a:p>
          <a:p>
            <a:r>
              <a:rPr dirty="0"/>
              <a:t>The same is in many other countries.</a:t>
            </a:r>
          </a:p>
          <a:p>
            <a:r>
              <a:rPr dirty="0"/>
              <a:t>The future is promising.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33" name="Screen Shot 2019-11-06 at 3.01.29 AM.png" descr="Screen Shot 2019-11-06 at 3.01.29 AM.png"/>
          <p:cNvPicPr>
            <a:picLocks noGrp="1" noChangeAspect="1"/>
          </p:cNvPicPr>
          <p:nvPr>
            <p:ph type="pic" idx="14"/>
          </p:nvPr>
        </p:nvPicPr>
        <p:blipFill>
          <a:blip r:embed="rId2"/>
          <a:srcRect l="16237" r="12098"/>
          <a:stretch>
            <a:fillRect/>
          </a:stretch>
        </p:blipFill>
        <p:spPr>
          <a:xfrm>
            <a:off x="14122400" y="0"/>
            <a:ext cx="10261600" cy="13716000"/>
          </a:xfrm>
          <a:prstGeom prst="rect">
            <a:avLst/>
          </a:prstGeom>
        </p:spPr>
      </p:pic>
      <p:sp>
        <p:nvSpPr>
          <p:cNvPr id="134" name="Marjeta Jesenincik"/>
          <p:cNvSpPr txBox="1">
            <a:spLocks noGrp="1"/>
          </p:cNvSpPr>
          <p:nvPr>
            <p:ph type="title"/>
          </p:nvPr>
        </p:nvSpPr>
        <p:spPr>
          <a:xfrm>
            <a:off x="0" y="1155700"/>
            <a:ext cx="13106400" cy="9779000"/>
          </a:xfrm>
          <a:prstGeom prst="rect">
            <a:avLst/>
          </a:prstGeom>
        </p:spPr>
        <p:txBody>
          <a:bodyPr/>
          <a:lstStyle/>
          <a:p>
            <a:r>
              <a:rPr dirty="0" err="1"/>
              <a:t>Marjeta</a:t>
            </a:r>
            <a:r>
              <a:rPr dirty="0"/>
              <a:t> </a:t>
            </a:r>
            <a:r>
              <a:rPr dirty="0" err="1"/>
              <a:t>Jesenincik</a:t>
            </a:r>
            <a:br>
              <a:rPr dirty="0"/>
            </a:br>
            <a:endParaRPr dirty="0"/>
          </a:p>
        </p:txBody>
      </p:sp>
      <p:sp>
        <p:nvSpPr>
          <p:cNvPr id="135" name="Head of Bruksgatan Elderly Home…"/>
          <p:cNvSpPr txBox="1">
            <a:spLocks noGrp="1"/>
          </p:cNvSpPr>
          <p:nvPr>
            <p:ph type="body" sz="quarter" idx="1"/>
          </p:nvPr>
        </p:nvSpPr>
        <p:spPr>
          <a:prstGeom prst="rect">
            <a:avLst/>
          </a:prstGeom>
        </p:spPr>
        <p:txBody>
          <a:bodyPr/>
          <a:lstStyle/>
          <a:p>
            <a:pPr defTabSz="685165">
              <a:spcBef>
                <a:spcPts val="600"/>
              </a:spcBef>
              <a:defRPr sz="5810"/>
            </a:pPr>
            <a:r>
              <a:t>Head of Bruksgatan Elderly Home</a:t>
            </a:r>
          </a:p>
          <a:p>
            <a:pPr defTabSz="685165">
              <a:spcBef>
                <a:spcPts val="600"/>
              </a:spcBef>
              <a:defRPr sz="5810"/>
            </a:pPr>
            <a:r>
              <a:t>Jönköping Municipality, Sweden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DSC_8325.jpg" descr="DSC_8325.jpg"/>
          <p:cNvPicPr>
            <a:picLocks noGrp="1" noChangeAspect="1"/>
          </p:cNvPicPr>
          <p:nvPr>
            <p:ph type="pic" idx="14"/>
          </p:nvPr>
        </p:nvPicPr>
        <p:blipFill>
          <a:blip r:embed="rId2"/>
          <a:srcRect l="52546" r="172"/>
          <a:stretch>
            <a:fillRect/>
          </a:stretch>
        </p:blipFill>
        <p:spPr>
          <a:xfrm>
            <a:off x="0" y="0"/>
            <a:ext cx="12065000" cy="13716000"/>
          </a:xfrm>
          <a:prstGeom prst="rect">
            <a:avLst/>
          </a:prstGeom>
        </p:spPr>
      </p:pic>
      <p:sp>
        <p:nvSpPr>
          <p:cNvPr id="139" name="24 years in Elderly Care"/>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dirty="0"/>
              <a:t>24 years in Elderly Care</a:t>
            </a:r>
          </a:p>
        </p:txBody>
      </p:sp>
      <p:sp>
        <p:nvSpPr>
          <p:cNvPr id="140" name="Born and raised in Slovenia…"/>
          <p:cNvSpPr txBox="1">
            <a:spLocks noGrp="1"/>
          </p:cNvSpPr>
          <p:nvPr>
            <p:ph type="body" sz="half" idx="1"/>
          </p:nvPr>
        </p:nvSpPr>
        <p:spPr>
          <a:xfrm>
            <a:off x="13020964" y="3556000"/>
            <a:ext cx="10160000" cy="10160000"/>
          </a:xfrm>
          <a:prstGeom prst="rect">
            <a:avLst/>
          </a:prstGeom>
        </p:spPr>
        <p:txBody>
          <a:bodyPr/>
          <a:lstStyle/>
          <a:p>
            <a:r>
              <a:rPr dirty="0"/>
              <a:t>Born and raised in Slovenia</a:t>
            </a:r>
          </a:p>
          <a:p>
            <a:r>
              <a:rPr dirty="0"/>
              <a:t>Worked as a nurse in Ljubljana</a:t>
            </a:r>
          </a:p>
          <a:p>
            <a:r>
              <a:rPr dirty="0"/>
              <a:t>Moved to Sweden in 1991</a:t>
            </a:r>
          </a:p>
          <a:p>
            <a:r>
              <a:rPr dirty="0"/>
              <a:t>Worked as manager/first line manager in elderly care since 1996</a:t>
            </a:r>
          </a:p>
          <a:p>
            <a:r>
              <a:rPr dirty="0"/>
              <a:t>Positions held:</a:t>
            </a:r>
          </a:p>
          <a:p>
            <a:pPr lvl="1">
              <a:buChar char="•"/>
            </a:pPr>
            <a:r>
              <a:rPr dirty="0"/>
              <a:t>Head of the home care services</a:t>
            </a:r>
          </a:p>
          <a:p>
            <a:pPr lvl="1">
              <a:buChar char="•"/>
            </a:pPr>
            <a:r>
              <a:rPr dirty="0"/>
              <a:t>Head of elderly homes</a:t>
            </a:r>
          </a:p>
          <a:p>
            <a:pPr lvl="1">
              <a:buChar char="•"/>
            </a:pPr>
            <a:r>
              <a:rPr dirty="0"/>
              <a:t>Head of dementia daycare and short-term housing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 name="lderly-care-1024x683.jpg" descr="lderly-care-1024x683.jpg"/>
          <p:cNvPicPr>
            <a:picLocks noGrp="1" noChangeAspect="1"/>
          </p:cNvPicPr>
          <p:nvPr>
            <p:ph type="pic" idx="14"/>
          </p:nvPr>
        </p:nvPicPr>
        <p:blipFill>
          <a:blip r:embed="rId2"/>
          <a:srcRect l="24751" r="16577"/>
          <a:stretch>
            <a:fillRect/>
          </a:stretch>
        </p:blipFill>
        <p:spPr>
          <a:xfrm>
            <a:off x="0" y="0"/>
            <a:ext cx="12065000" cy="13716000"/>
          </a:xfrm>
          <a:prstGeom prst="rect">
            <a:avLst/>
          </a:prstGeom>
        </p:spPr>
      </p:pic>
      <p:sp>
        <p:nvSpPr>
          <p:cNvPr id="144" name="Elderly Care in Sweden"/>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dirty="0"/>
              <a:t>Elderly Care in Sweden</a:t>
            </a:r>
          </a:p>
        </p:txBody>
      </p:sp>
      <p:sp>
        <p:nvSpPr>
          <p:cNvPr id="145" name="Sweden is known for its elderly care and how it is organized.…"/>
          <p:cNvSpPr txBox="1">
            <a:spLocks noGrp="1"/>
          </p:cNvSpPr>
          <p:nvPr>
            <p:ph type="body" sz="half" idx="1"/>
          </p:nvPr>
        </p:nvSpPr>
        <p:spPr>
          <a:xfrm>
            <a:off x="12989339" y="3556000"/>
            <a:ext cx="10160000" cy="10160000"/>
          </a:xfrm>
          <a:prstGeom prst="rect">
            <a:avLst/>
          </a:prstGeom>
        </p:spPr>
        <p:txBody>
          <a:bodyPr/>
          <a:lstStyle/>
          <a:p>
            <a:r>
              <a:rPr dirty="0"/>
              <a:t>Sweden is known for its elderly care and how it is organized.</a:t>
            </a:r>
          </a:p>
          <a:p>
            <a:r>
              <a:rPr dirty="0"/>
              <a:t>Elderly care is accessible to all residents and largely tax-financed.</a:t>
            </a:r>
          </a:p>
          <a:p>
            <a:r>
              <a:rPr dirty="0"/>
              <a:t>We aim for high quality and high transparency.</a:t>
            </a:r>
          </a:p>
          <a:p>
            <a:r>
              <a:rPr dirty="0"/>
              <a:t>Services are provided and scheduled around the person’s own needs and wishes.</a:t>
            </a:r>
          </a:p>
          <a:p>
            <a:r>
              <a:rPr dirty="0"/>
              <a:t>Great attention is given to personal integrity and that each person is unique.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190613090307-europe-aging-population-exlarge-169.jpg" descr="190613090307-europe-aging-population-exlarge-169.jpg"/>
          <p:cNvPicPr>
            <a:picLocks noGrp="1" noChangeAspect="1"/>
          </p:cNvPicPr>
          <p:nvPr>
            <p:ph type="pic" idx="14"/>
          </p:nvPr>
        </p:nvPicPr>
        <p:blipFill>
          <a:blip r:embed="rId2"/>
          <a:srcRect l="21192" r="29413"/>
          <a:stretch>
            <a:fillRect/>
          </a:stretch>
        </p:blipFill>
        <p:spPr>
          <a:xfrm>
            <a:off x="0" y="0"/>
            <a:ext cx="12065000" cy="13716000"/>
          </a:xfrm>
          <a:prstGeom prst="rect">
            <a:avLst/>
          </a:prstGeom>
        </p:spPr>
      </p:pic>
      <p:sp>
        <p:nvSpPr>
          <p:cNvPr id="149" name="Elderly Care in Sweden"/>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t>Elderly Care in Sweden</a:t>
            </a:r>
          </a:p>
        </p:txBody>
      </p:sp>
      <p:sp>
        <p:nvSpPr>
          <p:cNvPr id="150" name="Our population has just surpassed 10 million in recent years.…"/>
          <p:cNvSpPr txBox="1">
            <a:spLocks noGrp="1"/>
          </p:cNvSpPr>
          <p:nvPr>
            <p:ph type="body" sz="half" idx="1"/>
          </p:nvPr>
        </p:nvSpPr>
        <p:spPr>
          <a:xfrm>
            <a:off x="13208000" y="3392054"/>
            <a:ext cx="10160000" cy="10160000"/>
          </a:xfrm>
          <a:prstGeom prst="rect">
            <a:avLst/>
          </a:prstGeom>
        </p:spPr>
        <p:txBody>
          <a:bodyPr/>
          <a:lstStyle/>
          <a:p>
            <a:pPr marL="554355" indent="-554355" defTabSz="800735">
              <a:spcBef>
                <a:spcPts val="2400"/>
              </a:spcBef>
              <a:defRPr sz="3880"/>
            </a:pPr>
            <a:r>
              <a:rPr dirty="0"/>
              <a:t>Our population has just surpassed 10 million in recent years.</a:t>
            </a:r>
          </a:p>
          <a:p>
            <a:pPr marL="554355" indent="-554355" defTabSz="800735">
              <a:spcBef>
                <a:spcPts val="2400"/>
              </a:spcBef>
              <a:defRPr sz="3880"/>
            </a:pPr>
            <a:r>
              <a:rPr dirty="0"/>
              <a:t>More than 20% of Sweden’s population are 65 or older (vs 13% in Ireland).</a:t>
            </a:r>
          </a:p>
          <a:p>
            <a:pPr marL="554355" indent="-554355" defTabSz="800735">
              <a:spcBef>
                <a:spcPts val="2400"/>
              </a:spcBef>
              <a:defRPr sz="3880"/>
            </a:pPr>
            <a:r>
              <a:rPr dirty="0"/>
              <a:t>The number is expected to reach 25% in 2030.</a:t>
            </a:r>
          </a:p>
          <a:p>
            <a:pPr marL="554355" indent="-554355" defTabSz="800735">
              <a:spcBef>
                <a:spcPts val="2400"/>
              </a:spcBef>
              <a:defRPr sz="3880"/>
            </a:pPr>
            <a:r>
              <a:rPr dirty="0"/>
              <a:t>We spent more than 11.7 billion euros on elderly care in 2014. 96% was funded by tax.</a:t>
            </a:r>
          </a:p>
          <a:p>
            <a:pPr marL="554355" indent="-554355" defTabSz="800735">
              <a:spcBef>
                <a:spcPts val="2400"/>
              </a:spcBef>
              <a:defRPr sz="3880"/>
            </a:pPr>
            <a:r>
              <a:rPr dirty="0"/>
              <a:t>While the resources are not likely to be able to catch up with the increasing demand, we have turned to technology for a possible solution.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gigaprodukter600.png" descr="gigaprodukter600.png"/>
          <p:cNvPicPr>
            <a:picLocks noGrp="1" noChangeAspect="1"/>
          </p:cNvPicPr>
          <p:nvPr>
            <p:ph type="pic" idx="14"/>
          </p:nvPr>
        </p:nvPicPr>
        <p:blipFill>
          <a:blip r:embed="rId2"/>
          <a:srcRect l="20679" r="20679" b="10320"/>
          <a:stretch>
            <a:fillRect/>
          </a:stretch>
        </p:blipFill>
        <p:spPr>
          <a:xfrm>
            <a:off x="0" y="1415491"/>
            <a:ext cx="12065000" cy="12300509"/>
          </a:xfrm>
          <a:prstGeom prst="rect">
            <a:avLst/>
          </a:prstGeom>
        </p:spPr>
      </p:pic>
      <p:sp>
        <p:nvSpPr>
          <p:cNvPr id="154" name="GDPR Propels New Technology"/>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dirty="0"/>
              <a:t>GDPR Propels New Technology</a:t>
            </a:r>
          </a:p>
        </p:txBody>
      </p:sp>
      <p:sp>
        <p:nvSpPr>
          <p:cNvPr id="155" name="In the pat 20 years, elderly care technology has evolved from simple work-related aids to nurse call bell systems, and to sensors that can monitor a person’s vitals continuously.…"/>
          <p:cNvSpPr txBox="1">
            <a:spLocks noGrp="1"/>
          </p:cNvSpPr>
          <p:nvPr>
            <p:ph type="body" sz="half" idx="1"/>
          </p:nvPr>
        </p:nvSpPr>
        <p:spPr>
          <a:xfrm>
            <a:off x="13208000" y="3392055"/>
            <a:ext cx="10160000" cy="10160000"/>
          </a:xfrm>
          <a:prstGeom prst="rect">
            <a:avLst/>
          </a:prstGeom>
        </p:spPr>
        <p:txBody>
          <a:bodyPr/>
          <a:lstStyle/>
          <a:p>
            <a:r>
              <a:rPr dirty="0"/>
              <a:t>In the pat 20 years, elderly care technology has evolved from simple work-related aids to nurse call bell systems, and to sensors that can monitor a person’s vitals continuously.</a:t>
            </a:r>
          </a:p>
          <a:p>
            <a:r>
              <a:rPr dirty="0"/>
              <a:t>With the recent enforcement of GDPR, many older technologies have to give way to the new.</a:t>
            </a:r>
          </a:p>
          <a:p>
            <a:r>
              <a:rPr dirty="0"/>
              <a:t>In Sweden, we adopt different ways to meet the requirements. For example, </a:t>
            </a:r>
            <a:r>
              <a:rPr dirty="0" err="1"/>
              <a:t>WiFi</a:t>
            </a:r>
            <a:r>
              <a:rPr dirty="0"/>
              <a:t> and wireless solutions are planned in all new nursing homes - no more display panels on the wall.</a:t>
            </a:r>
          </a:p>
        </p:txBody>
      </p:sp>
      <p:grpSp>
        <p:nvGrpSpPr>
          <p:cNvPr id="158" name="Group"/>
          <p:cNvGrpSpPr/>
          <p:nvPr/>
        </p:nvGrpSpPr>
        <p:grpSpPr>
          <a:xfrm>
            <a:off x="2208170" y="2166841"/>
            <a:ext cx="6039583" cy="3246276"/>
            <a:chOff x="0" y="0"/>
            <a:chExt cx="6039582" cy="3246275"/>
          </a:xfrm>
        </p:grpSpPr>
        <p:pic>
          <p:nvPicPr>
            <p:cNvPr id="156" name="87-876698_thought-bubble-think-comic-blank-dialog-emotion-see-i-think-i-wonder.png" descr="87-876698_thought-bubble-think-comic-blank-dialog-emotion-see-i-think-i-wonder.png"/>
            <p:cNvPicPr>
              <a:picLocks noChangeAspect="1"/>
            </p:cNvPicPr>
            <p:nvPr/>
          </p:nvPicPr>
          <p:blipFill>
            <a:blip r:embed="rId3"/>
            <a:stretch>
              <a:fillRect/>
            </a:stretch>
          </p:blipFill>
          <p:spPr>
            <a:xfrm flipH="1">
              <a:off x="0" y="0"/>
              <a:ext cx="6039583" cy="3246276"/>
            </a:xfrm>
            <a:prstGeom prst="rect">
              <a:avLst/>
            </a:prstGeom>
            <a:ln w="12700" cap="flat">
              <a:noFill/>
              <a:miter lim="400000"/>
            </a:ln>
            <a:effectLst/>
          </p:spPr>
        </p:pic>
        <p:sp>
          <p:nvSpPr>
            <p:cNvPr id="157" name="GDPR??"/>
            <p:cNvSpPr txBox="1"/>
            <p:nvPr/>
          </p:nvSpPr>
          <p:spPr>
            <a:xfrm>
              <a:off x="760316" y="910377"/>
              <a:ext cx="3699878" cy="14255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a:defRPr sz="7400" i="0" spc="74">
                  <a:solidFill>
                    <a:srgbClr val="000000"/>
                  </a:solidFill>
                  <a:latin typeface="Comic Sans MS"/>
                  <a:ea typeface="Comic Sans MS"/>
                  <a:cs typeface="Comic Sans MS"/>
                  <a:sym typeface="Comic Sans MS"/>
                </a:defRPr>
              </a:lvl1pPr>
            </a:lstStyle>
            <a:p>
              <a:r>
                <a:t>GDPR??</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ealth-care-in-the-home-1024x683.jpg" descr="ealth-care-in-the-home-1024x683.jpg"/>
          <p:cNvPicPr>
            <a:picLocks noGrp="1" noChangeAspect="1"/>
          </p:cNvPicPr>
          <p:nvPr>
            <p:ph type="pic" idx="14"/>
          </p:nvPr>
        </p:nvPicPr>
        <p:blipFill>
          <a:blip r:embed="rId2"/>
          <a:srcRect l="23529" r="17799"/>
          <a:stretch>
            <a:fillRect/>
          </a:stretch>
        </p:blipFill>
        <p:spPr>
          <a:xfrm>
            <a:off x="0" y="0"/>
            <a:ext cx="12065000" cy="13716000"/>
          </a:xfrm>
          <a:prstGeom prst="rect">
            <a:avLst/>
          </a:prstGeom>
        </p:spPr>
      </p:pic>
      <p:sp>
        <p:nvSpPr>
          <p:cNvPr id="162" name="Privacy &amp; Integrity"/>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t>Privacy &amp; Integrity</a:t>
            </a:r>
          </a:p>
        </p:txBody>
      </p:sp>
      <p:sp>
        <p:nvSpPr>
          <p:cNvPr id="163" name="Respect of privacy and integrity is very important to our work.…"/>
          <p:cNvSpPr txBox="1">
            <a:spLocks noGrp="1"/>
          </p:cNvSpPr>
          <p:nvPr>
            <p:ph type="body" sz="half" idx="1"/>
          </p:nvPr>
        </p:nvSpPr>
        <p:spPr>
          <a:prstGeom prst="rect">
            <a:avLst/>
          </a:prstGeom>
        </p:spPr>
        <p:txBody>
          <a:bodyPr/>
          <a:lstStyle/>
          <a:p>
            <a:r>
              <a:t>Respect of privacy and integrity is very important to our work.</a:t>
            </a:r>
          </a:p>
          <a:p>
            <a:r>
              <a:t>More advanced technology with the use of artificial intelligence allows automatic monitoring of a person’s vitals and status, and triggers alarms when deviation is detected.</a:t>
            </a:r>
          </a:p>
          <a:p>
            <a:r>
              <a:t>That reduces unnecessary disturbance to the elderly.</a:t>
            </a:r>
          </a:p>
          <a:p>
            <a:r>
              <a:t>And relieves our staff from routine visits giving them more time for other meaningful work.</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oor-sleep-may-predict-alzheimer-s-risk-in-elderly-2019-01-10.jpg" descr="poor-sleep-may-predict-alzheimer-s-risk-in-elderly-2019-01-10.jpg"/>
          <p:cNvPicPr>
            <a:picLocks noGrp="1" noChangeAspect="1"/>
          </p:cNvPicPr>
          <p:nvPr>
            <p:ph type="pic" idx="14"/>
          </p:nvPr>
        </p:nvPicPr>
        <p:blipFill>
          <a:blip r:embed="rId2"/>
          <a:srcRect l="14814" r="14814"/>
          <a:stretch>
            <a:fillRect/>
          </a:stretch>
        </p:blipFill>
        <p:spPr>
          <a:xfrm>
            <a:off x="0" y="0"/>
            <a:ext cx="12065000" cy="13716000"/>
          </a:xfrm>
          <a:prstGeom prst="rect">
            <a:avLst/>
          </a:prstGeom>
        </p:spPr>
      </p:pic>
      <p:sp>
        <p:nvSpPr>
          <p:cNvPr id="167" name="Seeing the Invisible"/>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t>Seeing the Invisible</a:t>
            </a:r>
          </a:p>
        </p:txBody>
      </p:sp>
      <p:sp>
        <p:nvSpPr>
          <p:cNvPr id="168" name="Many residents, especially those with cognitive impairment, often find it difficult to convey that they are in pain, having anxiety, etc.…"/>
          <p:cNvSpPr txBox="1">
            <a:spLocks noGrp="1"/>
          </p:cNvSpPr>
          <p:nvPr>
            <p:ph type="body" sz="half" idx="1"/>
          </p:nvPr>
        </p:nvSpPr>
        <p:spPr>
          <a:xfrm>
            <a:off x="13208000" y="2413003"/>
            <a:ext cx="10160000" cy="10160000"/>
          </a:xfrm>
          <a:prstGeom prst="rect">
            <a:avLst/>
          </a:prstGeom>
        </p:spPr>
        <p:txBody>
          <a:bodyPr/>
          <a:lstStyle/>
          <a:p>
            <a:r>
              <a:t>Many residents, especially those with cognitive impairment, often find it difficult to convey that they are in pain, having anxiety, etc.</a:t>
            </a:r>
          </a:p>
          <a:p>
            <a:r>
              <a:t>We try to make interpretation by observing their physical condition, intake, excretion, etc.</a:t>
            </a:r>
          </a:p>
          <a:p>
            <a:r>
              <a:t>With more advanced technology, we can now measure how well a resident sleeps and the information can give us insight into how the resident feels during the day.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Greenpark Reports-Sheet 2-1.pdf" descr="Greenpark Reports-Sheet 2-1.pdf"/>
          <p:cNvPicPr>
            <a:picLocks noGrp="1" noChangeAspect="1"/>
          </p:cNvPicPr>
          <p:nvPr>
            <p:ph type="pic" idx="13"/>
          </p:nvPr>
        </p:nvPicPr>
        <p:blipFill>
          <a:blip r:embed="rId2"/>
          <a:srcRect l="4047" t="293" r="4047" b="26592"/>
          <a:stretch>
            <a:fillRect/>
          </a:stretch>
        </p:blipFill>
        <p:spPr>
          <a:xfrm>
            <a:off x="0" y="-249382"/>
            <a:ext cx="24384000" cy="13716000"/>
          </a:xfrm>
          <a:prstGeom prst="rect">
            <a:avLst/>
          </a:prstGeom>
        </p:spPr>
      </p:pic>
      <p:sp>
        <p:nvSpPr>
          <p:cNvPr id="171" name="Seeing The Invisible - Expected vs Actual sleeping hours"/>
          <p:cNvSpPr txBox="1">
            <a:spLocks noGrp="1"/>
          </p:cNvSpPr>
          <p:nvPr>
            <p:ph type="title" idx="4294967295"/>
          </p:nvPr>
        </p:nvSpPr>
        <p:spPr>
          <a:xfrm>
            <a:off x="1722582" y="0"/>
            <a:ext cx="22352000" cy="1016000"/>
          </a:xfrm>
          <a:prstGeom prst="rect">
            <a:avLst/>
          </a:prstGeom>
        </p:spPr>
        <p:txBody>
          <a:bodyPr>
            <a:normAutofit fontScale="90000"/>
          </a:bodyPr>
          <a:lstStyle>
            <a:lvl1pPr defTabSz="792479">
              <a:spcBef>
                <a:spcPts val="3100"/>
              </a:spcBef>
              <a:defRPr sz="7200"/>
            </a:lvl1pPr>
          </a:lstStyle>
          <a:p>
            <a:pPr algn="ctr"/>
            <a:r>
              <a:rPr dirty="0"/>
              <a:t>Seeing The Invisible - Expected vs Actual sleeping hours</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879</Words>
  <Application>Microsoft Office PowerPoint</Application>
  <PresentationFormat>Custom</PresentationFormat>
  <Paragraphs>66</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Baskerville</vt:lpstr>
      <vt:lpstr>Comic Sans MS</vt:lpstr>
      <vt:lpstr>DIN Alternate</vt:lpstr>
      <vt:lpstr>DIN Condensed</vt:lpstr>
      <vt:lpstr>Helvetica</vt:lpstr>
      <vt:lpstr>Helvetica Neue</vt:lpstr>
      <vt:lpstr>Iowan Old Style</vt:lpstr>
      <vt:lpstr>Zapf Dingbats</vt:lpstr>
      <vt:lpstr>New_Template9</vt:lpstr>
      <vt:lpstr>Transformation of the Nursing Home care environment using assistive technology in Sweden</vt:lpstr>
      <vt:lpstr>Marjeta Jesenincik </vt:lpstr>
      <vt:lpstr>24 years in Elderly Care</vt:lpstr>
      <vt:lpstr>Elderly Care in Sweden</vt:lpstr>
      <vt:lpstr>Elderly Care in Sweden</vt:lpstr>
      <vt:lpstr>GDPR Propels New Technology</vt:lpstr>
      <vt:lpstr>Privacy &amp; Integrity</vt:lpstr>
      <vt:lpstr>Seeing the Invisible</vt:lpstr>
      <vt:lpstr>Seeing The Invisible - Expected vs Actual sleeping hours</vt:lpstr>
      <vt:lpstr>Silence Is Golden</vt:lpstr>
      <vt:lpstr>The Final Moment</vt:lpstr>
      <vt:lpstr>Tools for Our Staff</vt:lpstr>
      <vt:lpstr>Tools for the Management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of the Nursing Home care environment using assistive technology in Sweden</dc:title>
  <dc:creator>Paula A. Lumsden</dc:creator>
  <cp:lastModifiedBy>Paula A. Lumsden</cp:lastModifiedBy>
  <cp:revision>5</cp:revision>
  <dcterms:modified xsi:type="dcterms:W3CDTF">2019-11-20T10:18:17Z</dcterms:modified>
</cp:coreProperties>
</file>