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2"/>
  </p:notesMasterIdLst>
  <p:handoutMasterIdLst>
    <p:handoutMasterId r:id="rId23"/>
  </p:handoutMasterIdLst>
  <p:sldIdLst>
    <p:sldId id="328" r:id="rId2"/>
    <p:sldId id="367" r:id="rId3"/>
    <p:sldId id="405" r:id="rId4"/>
    <p:sldId id="406" r:id="rId5"/>
    <p:sldId id="407" r:id="rId6"/>
    <p:sldId id="418" r:id="rId7"/>
    <p:sldId id="413" r:id="rId8"/>
    <p:sldId id="408" r:id="rId9"/>
    <p:sldId id="409" r:id="rId10"/>
    <p:sldId id="410" r:id="rId11"/>
    <p:sldId id="411" r:id="rId12"/>
    <p:sldId id="412" r:id="rId13"/>
    <p:sldId id="414" r:id="rId14"/>
    <p:sldId id="419" r:id="rId15"/>
    <p:sldId id="415" r:id="rId16"/>
    <p:sldId id="422" r:id="rId17"/>
    <p:sldId id="421" r:id="rId18"/>
    <p:sldId id="420" r:id="rId19"/>
    <p:sldId id="417"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333" userDrawn="1">
          <p15:clr>
            <a:srgbClr val="A4A3A4"/>
          </p15:clr>
        </p15:guide>
        <p15:guide id="4" orient="horz" pos="2137" userDrawn="1">
          <p15:clr>
            <a:srgbClr val="A4A3A4"/>
          </p15:clr>
        </p15:guide>
        <p15:guide id="5" pos="7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1B"/>
    <a:srgbClr val="979595"/>
    <a:srgbClr val="00254A"/>
    <a:srgbClr val="F3BC29"/>
    <a:srgbClr val="5A5858"/>
    <a:srgbClr val="595A59"/>
    <a:srgbClr val="514F4E"/>
    <a:srgbClr val="454545"/>
    <a:srgbClr val="002F68"/>
    <a:srgbClr val="00A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9443" autoAdjust="0"/>
  </p:normalViewPr>
  <p:slideViewPr>
    <p:cSldViewPr snapToGrid="0">
      <p:cViewPr varScale="1">
        <p:scale>
          <a:sx n="58" d="100"/>
          <a:sy n="58" d="100"/>
        </p:scale>
        <p:origin x="523" y="53"/>
      </p:cViewPr>
      <p:guideLst>
        <p:guide pos="7333"/>
        <p:guide orient="horz" pos="2137"/>
        <p:guide pos="733"/>
      </p:guideLst>
    </p:cSldViewPr>
  </p:slideViewPr>
  <p:outlineViewPr>
    <p:cViewPr>
      <p:scale>
        <a:sx n="33" d="100"/>
        <a:sy n="33" d="100"/>
      </p:scale>
      <p:origin x="0" y="-713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7" d="100"/>
          <a:sy n="117" d="100"/>
        </p:scale>
        <p:origin x="26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20190626%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20190626%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20190626%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20190626%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20190626%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Complete%2019062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Complete%2019062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Complete%2019062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bc1-dc\clients\Current\Consultancy\Current%20Projects\NHI%20Workforce\Project\Survey\Survey%20Results%20Complete%2019062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Do salaries include bonus payments?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Remuneration!$B$82</c:f>
              <c:strCache>
                <c:ptCount val="1"/>
                <c:pt idx="0">
                  <c:v>Yes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B4A-4B79-BA86-5E2BF5A43CA1}"/>
                </c:ext>
              </c:extLst>
            </c:dLbl>
            <c:dLbl>
              <c:idx val="1"/>
              <c:delete val="1"/>
              <c:extLst>
                <c:ext xmlns:c15="http://schemas.microsoft.com/office/drawing/2012/chart" uri="{CE6537A1-D6FC-4f65-9D91-7224C49458BB}"/>
                <c:ext xmlns:c16="http://schemas.microsoft.com/office/drawing/2014/chart" uri="{C3380CC4-5D6E-409C-BE32-E72D297353CC}">
                  <c16:uniqueId val="{00000002-1B4A-4B79-BA86-5E2BF5A43C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Remuneration!$C$81:$E$81</c:f>
              <c:strCache>
                <c:ptCount val="3"/>
                <c:pt idx="0">
                  <c:v>Other staff</c:v>
                </c:pt>
                <c:pt idx="1">
                  <c:v>HCAs</c:v>
                </c:pt>
                <c:pt idx="2">
                  <c:v>Nursing staff</c:v>
                </c:pt>
              </c:strCache>
            </c:strRef>
          </c:cat>
          <c:val>
            <c:numRef>
              <c:f>Remuneration!$C$82:$E$82</c:f>
              <c:numCache>
                <c:formatCode>0%</c:formatCode>
                <c:ptCount val="3"/>
                <c:pt idx="0">
                  <c:v>0.02</c:v>
                </c:pt>
                <c:pt idx="1">
                  <c:v>0.02</c:v>
                </c:pt>
                <c:pt idx="2">
                  <c:v>0.13</c:v>
                </c:pt>
              </c:numCache>
            </c:numRef>
          </c:val>
          <c:extLst>
            <c:ext xmlns:c16="http://schemas.microsoft.com/office/drawing/2014/chart" uri="{C3380CC4-5D6E-409C-BE32-E72D297353CC}">
              <c16:uniqueId val="{00000000-1B4A-4B79-BA86-5E2BF5A43CA1}"/>
            </c:ext>
          </c:extLst>
        </c:ser>
        <c:ser>
          <c:idx val="1"/>
          <c:order val="1"/>
          <c:tx>
            <c:strRef>
              <c:f>Remuneration!$B$83</c:f>
              <c:strCache>
                <c:ptCount val="1"/>
                <c:pt idx="0">
                  <c:v>No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Remuneration!$C$81:$E$81</c:f>
              <c:strCache>
                <c:ptCount val="3"/>
                <c:pt idx="0">
                  <c:v>Other staff</c:v>
                </c:pt>
                <c:pt idx="1">
                  <c:v>HCAs</c:v>
                </c:pt>
                <c:pt idx="2">
                  <c:v>Nursing staff</c:v>
                </c:pt>
              </c:strCache>
            </c:strRef>
          </c:cat>
          <c:val>
            <c:numRef>
              <c:f>Remuneration!$C$83:$E$83</c:f>
              <c:numCache>
                <c:formatCode>0%</c:formatCode>
                <c:ptCount val="3"/>
                <c:pt idx="0">
                  <c:v>0.98</c:v>
                </c:pt>
                <c:pt idx="1">
                  <c:v>0.98</c:v>
                </c:pt>
                <c:pt idx="2">
                  <c:v>0.87</c:v>
                </c:pt>
              </c:numCache>
            </c:numRef>
          </c:val>
          <c:extLst>
            <c:ext xmlns:c16="http://schemas.microsoft.com/office/drawing/2014/chart" uri="{C3380CC4-5D6E-409C-BE32-E72D297353CC}">
              <c16:uniqueId val="{00000001-1B4A-4B79-BA86-5E2BF5A43CA1}"/>
            </c:ext>
          </c:extLst>
        </c:ser>
        <c:dLbls>
          <c:showLegendKey val="0"/>
          <c:showVal val="0"/>
          <c:showCatName val="0"/>
          <c:showSerName val="0"/>
          <c:showPercent val="0"/>
          <c:showBubbleSize val="0"/>
        </c:dLbls>
        <c:gapWidth val="150"/>
        <c:overlap val="100"/>
        <c:axId val="299236975"/>
        <c:axId val="299242383"/>
      </c:barChart>
      <c:catAx>
        <c:axId val="299236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9242383"/>
        <c:crosses val="autoZero"/>
        <c:auto val="1"/>
        <c:lblAlgn val="ctr"/>
        <c:lblOffset val="100"/>
        <c:noMultiLvlLbl val="0"/>
      </c:catAx>
      <c:valAx>
        <c:axId val="29924238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923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E"/>
              <a:t>Have salaries changed, on average, in the past two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Remuneration!$A$57</c:f>
              <c:strCache>
                <c:ptCount val="1"/>
                <c:pt idx="0">
                  <c:v>Salary increased in past two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Remuneration!$B$56:$F$56</c:f>
              <c:strCache>
                <c:ptCount val="5"/>
                <c:pt idx="0">
                  <c:v>Other staff</c:v>
                </c:pt>
                <c:pt idx="1">
                  <c:v>HCAs</c:v>
                </c:pt>
                <c:pt idx="2">
                  <c:v>Staff nurses</c:v>
                </c:pt>
                <c:pt idx="3">
                  <c:v>CNMs</c:v>
                </c:pt>
                <c:pt idx="4">
                  <c:v>PICs/DONs</c:v>
                </c:pt>
              </c:strCache>
            </c:strRef>
          </c:cat>
          <c:val>
            <c:numRef>
              <c:f>Remuneration!$B$57:$F$57</c:f>
              <c:numCache>
                <c:formatCode>0%</c:formatCode>
                <c:ptCount val="5"/>
                <c:pt idx="0">
                  <c:v>0.94699999999999995</c:v>
                </c:pt>
                <c:pt idx="1">
                  <c:v>0.94699999999999995</c:v>
                </c:pt>
                <c:pt idx="2">
                  <c:v>0.96</c:v>
                </c:pt>
                <c:pt idx="3">
                  <c:v>0.92</c:v>
                </c:pt>
                <c:pt idx="4">
                  <c:v>0.88</c:v>
                </c:pt>
              </c:numCache>
            </c:numRef>
          </c:val>
          <c:extLst>
            <c:ext xmlns:c16="http://schemas.microsoft.com/office/drawing/2014/chart" uri="{C3380CC4-5D6E-409C-BE32-E72D297353CC}">
              <c16:uniqueId val="{00000000-7762-4C9F-93B2-195C9FF86EA4}"/>
            </c:ext>
          </c:extLst>
        </c:ser>
        <c:ser>
          <c:idx val="1"/>
          <c:order val="1"/>
          <c:tx>
            <c:strRef>
              <c:f>Remuneration!$A$58</c:f>
              <c:strCache>
                <c:ptCount val="1"/>
                <c:pt idx="0">
                  <c:v>No change in past two years</c:v>
                </c:pt>
              </c:strCache>
            </c:strRef>
          </c:tx>
          <c:spPr>
            <a:solidFill>
              <a:schemeClr val="tx2"/>
            </a:solidFill>
            <a:ln>
              <a:noFill/>
            </a:ln>
            <a:effectLst/>
          </c:spPr>
          <c:invertIfNegative val="0"/>
          <c:cat>
            <c:strRef>
              <c:f>Remuneration!$B$56:$F$56</c:f>
              <c:strCache>
                <c:ptCount val="5"/>
                <c:pt idx="0">
                  <c:v>Other staff</c:v>
                </c:pt>
                <c:pt idx="1">
                  <c:v>HCAs</c:v>
                </c:pt>
                <c:pt idx="2">
                  <c:v>Staff nurses</c:v>
                </c:pt>
                <c:pt idx="3">
                  <c:v>CNMs</c:v>
                </c:pt>
                <c:pt idx="4">
                  <c:v>PICs/DONs</c:v>
                </c:pt>
              </c:strCache>
            </c:strRef>
          </c:cat>
          <c:val>
            <c:numRef>
              <c:f>Remuneration!$B$58:$F$58</c:f>
              <c:numCache>
                <c:formatCode>0%</c:formatCode>
                <c:ptCount val="5"/>
                <c:pt idx="0">
                  <c:v>5.2999999999999999E-2</c:v>
                </c:pt>
                <c:pt idx="1">
                  <c:v>0.04</c:v>
                </c:pt>
                <c:pt idx="2">
                  <c:v>2.7E-2</c:v>
                </c:pt>
                <c:pt idx="3">
                  <c:v>0.08</c:v>
                </c:pt>
                <c:pt idx="4">
                  <c:v>0.12</c:v>
                </c:pt>
              </c:numCache>
            </c:numRef>
          </c:val>
          <c:extLst>
            <c:ext xmlns:c16="http://schemas.microsoft.com/office/drawing/2014/chart" uri="{C3380CC4-5D6E-409C-BE32-E72D297353CC}">
              <c16:uniqueId val="{00000001-7762-4C9F-93B2-195C9FF86EA4}"/>
            </c:ext>
          </c:extLst>
        </c:ser>
        <c:ser>
          <c:idx val="2"/>
          <c:order val="2"/>
          <c:tx>
            <c:strRef>
              <c:f>Remuneration!$A$59</c:f>
              <c:strCache>
                <c:ptCount val="1"/>
                <c:pt idx="0">
                  <c:v>Salary reduced in past two years</c:v>
                </c:pt>
              </c:strCache>
            </c:strRef>
          </c:tx>
          <c:spPr>
            <a:solidFill>
              <a:schemeClr val="accent4"/>
            </a:solidFill>
            <a:ln>
              <a:noFill/>
            </a:ln>
            <a:effectLst/>
          </c:spPr>
          <c:invertIfNegative val="0"/>
          <c:cat>
            <c:strRef>
              <c:f>Remuneration!$B$56:$F$56</c:f>
              <c:strCache>
                <c:ptCount val="5"/>
                <c:pt idx="0">
                  <c:v>Other staff</c:v>
                </c:pt>
                <c:pt idx="1">
                  <c:v>HCAs</c:v>
                </c:pt>
                <c:pt idx="2">
                  <c:v>Staff nurses</c:v>
                </c:pt>
                <c:pt idx="3">
                  <c:v>CNMs</c:v>
                </c:pt>
                <c:pt idx="4">
                  <c:v>PICs/DONs</c:v>
                </c:pt>
              </c:strCache>
            </c:strRef>
          </c:cat>
          <c:val>
            <c:numRef>
              <c:f>Remuneration!$B$59:$F$59</c:f>
              <c:numCache>
                <c:formatCode>General</c:formatCode>
                <c:ptCount val="5"/>
                <c:pt idx="0">
                  <c:v>0</c:v>
                </c:pt>
                <c:pt idx="1">
                  <c:v>1.3</c:v>
                </c:pt>
                <c:pt idx="2" formatCode="0%">
                  <c:v>1.2999999999999999E-2</c:v>
                </c:pt>
                <c:pt idx="3">
                  <c:v>0</c:v>
                </c:pt>
                <c:pt idx="4">
                  <c:v>0</c:v>
                </c:pt>
              </c:numCache>
            </c:numRef>
          </c:val>
          <c:extLst>
            <c:ext xmlns:c16="http://schemas.microsoft.com/office/drawing/2014/chart" uri="{C3380CC4-5D6E-409C-BE32-E72D297353CC}">
              <c16:uniqueId val="{00000002-7762-4C9F-93B2-195C9FF86EA4}"/>
            </c:ext>
          </c:extLst>
        </c:ser>
        <c:dLbls>
          <c:showLegendKey val="0"/>
          <c:showVal val="0"/>
          <c:showCatName val="0"/>
          <c:showSerName val="0"/>
          <c:showPercent val="0"/>
          <c:showBubbleSize val="0"/>
        </c:dLbls>
        <c:gapWidth val="150"/>
        <c:overlap val="100"/>
        <c:axId val="299808895"/>
        <c:axId val="299798911"/>
      </c:barChart>
      <c:catAx>
        <c:axId val="299808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798911"/>
        <c:crosses val="autoZero"/>
        <c:auto val="1"/>
        <c:lblAlgn val="ctr"/>
        <c:lblOffset val="100"/>
        <c:noMultiLvlLbl val="0"/>
      </c:catAx>
      <c:valAx>
        <c:axId val="299798911"/>
        <c:scaling>
          <c:orientation val="minMax"/>
          <c:max val="1"/>
          <c:min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8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E"/>
              <a:t>Do you anticipate salaries changing in the next two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Remuneration!$A$39</c:f>
              <c:strCache>
                <c:ptCount val="1"/>
                <c:pt idx="0">
                  <c:v>Foresee salary increasing in next two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Remuneration!$B$38:$F$38</c:f>
              <c:strCache>
                <c:ptCount val="5"/>
                <c:pt idx="0">
                  <c:v>Other staff</c:v>
                </c:pt>
                <c:pt idx="1">
                  <c:v>HCAs</c:v>
                </c:pt>
                <c:pt idx="2">
                  <c:v>Staff nurses</c:v>
                </c:pt>
                <c:pt idx="3">
                  <c:v>CNMs</c:v>
                </c:pt>
                <c:pt idx="4">
                  <c:v>PICs/DONs</c:v>
                </c:pt>
              </c:strCache>
            </c:strRef>
          </c:cat>
          <c:val>
            <c:numRef>
              <c:f>Remuneration!$B$39:$F$39</c:f>
              <c:numCache>
                <c:formatCode>0%</c:formatCode>
                <c:ptCount val="5"/>
                <c:pt idx="0">
                  <c:v>1</c:v>
                </c:pt>
                <c:pt idx="1">
                  <c:v>1</c:v>
                </c:pt>
                <c:pt idx="2">
                  <c:v>0.98699999999999999</c:v>
                </c:pt>
                <c:pt idx="3">
                  <c:v>0.97299999999999998</c:v>
                </c:pt>
                <c:pt idx="4">
                  <c:v>0.96</c:v>
                </c:pt>
              </c:numCache>
            </c:numRef>
          </c:val>
          <c:extLst>
            <c:ext xmlns:c16="http://schemas.microsoft.com/office/drawing/2014/chart" uri="{C3380CC4-5D6E-409C-BE32-E72D297353CC}">
              <c16:uniqueId val="{00000000-7BAD-499E-9292-DE2D7D2037BD}"/>
            </c:ext>
          </c:extLst>
        </c:ser>
        <c:ser>
          <c:idx val="1"/>
          <c:order val="1"/>
          <c:tx>
            <c:strRef>
              <c:f>Remuneration!$A$40</c:f>
              <c:strCache>
                <c:ptCount val="1"/>
                <c:pt idx="0">
                  <c:v>No change in next two years</c:v>
                </c:pt>
              </c:strCache>
            </c:strRef>
          </c:tx>
          <c:spPr>
            <a:solidFill>
              <a:schemeClr val="tx2"/>
            </a:solidFill>
            <a:ln>
              <a:noFill/>
            </a:ln>
            <a:effectLst/>
          </c:spPr>
          <c:invertIfNegative val="0"/>
          <c:cat>
            <c:strRef>
              <c:f>Remuneration!$B$38:$F$38</c:f>
              <c:strCache>
                <c:ptCount val="5"/>
                <c:pt idx="0">
                  <c:v>Other staff</c:v>
                </c:pt>
                <c:pt idx="1">
                  <c:v>HCAs</c:v>
                </c:pt>
                <c:pt idx="2">
                  <c:v>Staff nurses</c:v>
                </c:pt>
                <c:pt idx="3">
                  <c:v>CNMs</c:v>
                </c:pt>
                <c:pt idx="4">
                  <c:v>PICs/DONs</c:v>
                </c:pt>
              </c:strCache>
            </c:strRef>
          </c:cat>
          <c:val>
            <c:numRef>
              <c:f>Remuneration!$B$40:$F$40</c:f>
              <c:numCache>
                <c:formatCode>General</c:formatCode>
                <c:ptCount val="5"/>
                <c:pt idx="0">
                  <c:v>0</c:v>
                </c:pt>
                <c:pt idx="1">
                  <c:v>0</c:v>
                </c:pt>
                <c:pt idx="2" formatCode="0%">
                  <c:v>1.2999999999999999E-2</c:v>
                </c:pt>
                <c:pt idx="3" formatCode="0%">
                  <c:v>2.7E-2</c:v>
                </c:pt>
                <c:pt idx="4" formatCode="0%">
                  <c:v>2.7E-2</c:v>
                </c:pt>
              </c:numCache>
            </c:numRef>
          </c:val>
          <c:extLst>
            <c:ext xmlns:c16="http://schemas.microsoft.com/office/drawing/2014/chart" uri="{C3380CC4-5D6E-409C-BE32-E72D297353CC}">
              <c16:uniqueId val="{00000001-7BAD-499E-9292-DE2D7D2037BD}"/>
            </c:ext>
          </c:extLst>
        </c:ser>
        <c:ser>
          <c:idx val="2"/>
          <c:order val="2"/>
          <c:tx>
            <c:strRef>
              <c:f>Remuneration!$A$41</c:f>
              <c:strCache>
                <c:ptCount val="1"/>
                <c:pt idx="0">
                  <c:v>Foresee salary reducing in next two years</c:v>
                </c:pt>
              </c:strCache>
            </c:strRef>
          </c:tx>
          <c:spPr>
            <a:solidFill>
              <a:schemeClr val="accent4"/>
            </a:solidFill>
            <a:ln>
              <a:noFill/>
            </a:ln>
            <a:effectLst/>
          </c:spPr>
          <c:invertIfNegative val="0"/>
          <c:cat>
            <c:strRef>
              <c:f>Remuneration!$B$38:$F$38</c:f>
              <c:strCache>
                <c:ptCount val="5"/>
                <c:pt idx="0">
                  <c:v>Other staff</c:v>
                </c:pt>
                <c:pt idx="1">
                  <c:v>HCAs</c:v>
                </c:pt>
                <c:pt idx="2">
                  <c:v>Staff nurses</c:v>
                </c:pt>
                <c:pt idx="3">
                  <c:v>CNMs</c:v>
                </c:pt>
                <c:pt idx="4">
                  <c:v>PICs/DONs</c:v>
                </c:pt>
              </c:strCache>
            </c:strRef>
          </c:cat>
          <c:val>
            <c:numRef>
              <c:f>Remuneration!$B$41:$F$41</c:f>
              <c:numCache>
                <c:formatCode>General</c:formatCode>
                <c:ptCount val="5"/>
                <c:pt idx="0">
                  <c:v>0</c:v>
                </c:pt>
                <c:pt idx="1">
                  <c:v>0</c:v>
                </c:pt>
                <c:pt idx="2">
                  <c:v>0</c:v>
                </c:pt>
                <c:pt idx="3">
                  <c:v>0</c:v>
                </c:pt>
                <c:pt idx="4" formatCode="0%">
                  <c:v>1.2999999999999999E-2</c:v>
                </c:pt>
              </c:numCache>
            </c:numRef>
          </c:val>
          <c:extLst>
            <c:ext xmlns:c16="http://schemas.microsoft.com/office/drawing/2014/chart" uri="{C3380CC4-5D6E-409C-BE32-E72D297353CC}">
              <c16:uniqueId val="{00000002-7BAD-499E-9292-DE2D7D2037BD}"/>
            </c:ext>
          </c:extLst>
        </c:ser>
        <c:dLbls>
          <c:showLegendKey val="0"/>
          <c:showVal val="0"/>
          <c:showCatName val="0"/>
          <c:showSerName val="0"/>
          <c:showPercent val="0"/>
          <c:showBubbleSize val="0"/>
        </c:dLbls>
        <c:gapWidth val="150"/>
        <c:overlap val="100"/>
        <c:axId val="299803071"/>
        <c:axId val="299783103"/>
      </c:barChart>
      <c:catAx>
        <c:axId val="299803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783103"/>
        <c:crosses val="autoZero"/>
        <c:auto val="1"/>
        <c:lblAlgn val="ctr"/>
        <c:lblOffset val="100"/>
        <c:noMultiLvlLbl val="0"/>
      </c:catAx>
      <c:valAx>
        <c:axId val="299783103"/>
        <c:scaling>
          <c:orientation val="minMax"/>
          <c:min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80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Benefits provided to Nursing</a:t>
            </a:r>
            <a:r>
              <a:rPr lang="en-GB" baseline="0" dirty="0" smtClean="0"/>
              <a:t> Staff</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Benefits!$B$4</c:f>
              <c:strCache>
                <c:ptCount val="1"/>
                <c:pt idx="0">
                  <c:v>Staff nurses</c:v>
                </c:pt>
              </c:strCache>
            </c:strRef>
          </c:tx>
          <c:spPr>
            <a:solidFill>
              <a:schemeClr val="accent4"/>
            </a:solidFill>
            <a:ln>
              <a:noFill/>
            </a:ln>
            <a:effectLst/>
          </c:spPr>
          <c:invertIfNegative val="0"/>
          <c:cat>
            <c:strRef>
              <c:f>Benefits!$A$5:$A$18</c:f>
              <c:strCache>
                <c:ptCount val="14"/>
                <c:pt idx="0">
                  <c:v>Paid parental leave</c:v>
                </c:pt>
                <c:pt idx="1">
                  <c:v>Health insurance</c:v>
                </c:pt>
                <c:pt idx="2">
                  <c:v>Other pay-related benefits</c:v>
                </c:pt>
                <c:pt idx="3">
                  <c:v>Bonus</c:v>
                </c:pt>
                <c:pt idx="4">
                  <c:v>Relocation costs</c:v>
                </c:pt>
                <c:pt idx="5">
                  <c:v>Paid sick leave</c:v>
                </c:pt>
                <c:pt idx="6">
                  <c:v>Long-service leave increments</c:v>
                </c:pt>
                <c:pt idx="7">
                  <c:v>Long-service pay increments</c:v>
                </c:pt>
                <c:pt idx="8">
                  <c:v>Employer pension contribution</c:v>
                </c:pt>
                <c:pt idx="9">
                  <c:v>Employee referral bonus</c:v>
                </c:pt>
                <c:pt idx="10">
                  <c:v>Premiums (unsociable hours)</c:v>
                </c:pt>
                <c:pt idx="11">
                  <c:v>Paid breaks</c:v>
                </c:pt>
                <c:pt idx="12">
                  <c:v>Educational support</c:v>
                </c:pt>
                <c:pt idx="13">
                  <c:v>Other non-pay-related benefits </c:v>
                </c:pt>
              </c:strCache>
            </c:strRef>
          </c:cat>
          <c:val>
            <c:numRef>
              <c:f>Benefits!$B$5:$B$18</c:f>
              <c:numCache>
                <c:formatCode>0.0%</c:formatCode>
                <c:ptCount val="14"/>
                <c:pt idx="0">
                  <c:v>0</c:v>
                </c:pt>
                <c:pt idx="1">
                  <c:v>1.2999999999999999E-2</c:v>
                </c:pt>
                <c:pt idx="2">
                  <c:v>5.2999999999999999E-2</c:v>
                </c:pt>
                <c:pt idx="3">
                  <c:v>6.7000000000000004E-2</c:v>
                </c:pt>
                <c:pt idx="4">
                  <c:v>0.58699999999999997</c:v>
                </c:pt>
                <c:pt idx="5">
                  <c:v>0.34699999999999998</c:v>
                </c:pt>
                <c:pt idx="6">
                  <c:v>0.52</c:v>
                </c:pt>
                <c:pt idx="7">
                  <c:v>0.627</c:v>
                </c:pt>
                <c:pt idx="8">
                  <c:v>0.373</c:v>
                </c:pt>
                <c:pt idx="9">
                  <c:v>0.69299999999999995</c:v>
                </c:pt>
                <c:pt idx="10">
                  <c:v>0.76</c:v>
                </c:pt>
                <c:pt idx="11">
                  <c:v>0.89300000000000002</c:v>
                </c:pt>
                <c:pt idx="12">
                  <c:v>0.86699999999999999</c:v>
                </c:pt>
                <c:pt idx="13">
                  <c:v>0.96</c:v>
                </c:pt>
              </c:numCache>
            </c:numRef>
          </c:val>
          <c:extLst>
            <c:ext xmlns:c16="http://schemas.microsoft.com/office/drawing/2014/chart" uri="{C3380CC4-5D6E-409C-BE32-E72D297353CC}">
              <c16:uniqueId val="{00000000-C711-4587-9869-3D421660A09A}"/>
            </c:ext>
          </c:extLst>
        </c:ser>
        <c:ser>
          <c:idx val="1"/>
          <c:order val="1"/>
          <c:tx>
            <c:strRef>
              <c:f>Benefits!$C$4</c:f>
              <c:strCache>
                <c:ptCount val="1"/>
                <c:pt idx="0">
                  <c:v>CNMs</c:v>
                </c:pt>
              </c:strCache>
            </c:strRef>
          </c:tx>
          <c:spPr>
            <a:solidFill>
              <a:schemeClr val="tx2"/>
            </a:solidFill>
            <a:ln>
              <a:noFill/>
            </a:ln>
            <a:effectLst/>
          </c:spPr>
          <c:invertIfNegative val="0"/>
          <c:cat>
            <c:strRef>
              <c:f>Benefits!$A$5:$A$18</c:f>
              <c:strCache>
                <c:ptCount val="14"/>
                <c:pt idx="0">
                  <c:v>Paid parental leave</c:v>
                </c:pt>
                <c:pt idx="1">
                  <c:v>Health insurance</c:v>
                </c:pt>
                <c:pt idx="2">
                  <c:v>Other pay-related benefits</c:v>
                </c:pt>
                <c:pt idx="3">
                  <c:v>Bonus</c:v>
                </c:pt>
                <c:pt idx="4">
                  <c:v>Relocation costs</c:v>
                </c:pt>
                <c:pt idx="5">
                  <c:v>Paid sick leave</c:v>
                </c:pt>
                <c:pt idx="6">
                  <c:v>Long-service leave increments</c:v>
                </c:pt>
                <c:pt idx="7">
                  <c:v>Long-service pay increments</c:v>
                </c:pt>
                <c:pt idx="8">
                  <c:v>Employer pension contribution</c:v>
                </c:pt>
                <c:pt idx="9">
                  <c:v>Employee referral bonus</c:v>
                </c:pt>
                <c:pt idx="10">
                  <c:v>Premiums (unsociable hours)</c:v>
                </c:pt>
                <c:pt idx="11">
                  <c:v>Paid breaks</c:v>
                </c:pt>
                <c:pt idx="12">
                  <c:v>Educational support</c:v>
                </c:pt>
                <c:pt idx="13">
                  <c:v>Other non-pay-related benefits </c:v>
                </c:pt>
              </c:strCache>
            </c:strRef>
          </c:cat>
          <c:val>
            <c:numRef>
              <c:f>Benefits!$C$5:$C$18</c:f>
              <c:numCache>
                <c:formatCode>0.0%</c:formatCode>
                <c:ptCount val="14"/>
                <c:pt idx="0">
                  <c:v>0</c:v>
                </c:pt>
                <c:pt idx="1">
                  <c:v>0.14699999999999999</c:v>
                </c:pt>
                <c:pt idx="2">
                  <c:v>0.187</c:v>
                </c:pt>
                <c:pt idx="3">
                  <c:v>0.29299999999999998</c:v>
                </c:pt>
                <c:pt idx="4">
                  <c:v>0.2</c:v>
                </c:pt>
                <c:pt idx="5">
                  <c:v>0.36</c:v>
                </c:pt>
                <c:pt idx="6">
                  <c:v>0.50700000000000001</c:v>
                </c:pt>
                <c:pt idx="7">
                  <c:v>0.627</c:v>
                </c:pt>
                <c:pt idx="8">
                  <c:v>0.45300000000000001</c:v>
                </c:pt>
                <c:pt idx="9">
                  <c:v>0.66700000000000004</c:v>
                </c:pt>
                <c:pt idx="10">
                  <c:v>0.69299999999999995</c:v>
                </c:pt>
                <c:pt idx="11">
                  <c:v>0.86699999999999999</c:v>
                </c:pt>
                <c:pt idx="12">
                  <c:v>0.85299999999999998</c:v>
                </c:pt>
                <c:pt idx="13">
                  <c:v>0.97299999999999998</c:v>
                </c:pt>
              </c:numCache>
            </c:numRef>
          </c:val>
          <c:extLst>
            <c:ext xmlns:c16="http://schemas.microsoft.com/office/drawing/2014/chart" uri="{C3380CC4-5D6E-409C-BE32-E72D297353CC}">
              <c16:uniqueId val="{00000001-C711-4587-9869-3D421660A09A}"/>
            </c:ext>
          </c:extLst>
        </c:ser>
        <c:ser>
          <c:idx val="2"/>
          <c:order val="2"/>
          <c:tx>
            <c:strRef>
              <c:f>Benefits!$D$4</c:f>
              <c:strCache>
                <c:ptCount val="1"/>
                <c:pt idx="0">
                  <c:v>PICs/ DONs</c:v>
                </c:pt>
              </c:strCache>
            </c:strRef>
          </c:tx>
          <c:spPr>
            <a:solidFill>
              <a:schemeClr val="accent1"/>
            </a:solidFill>
            <a:ln>
              <a:noFill/>
            </a:ln>
            <a:effectLst/>
          </c:spPr>
          <c:invertIfNegative val="0"/>
          <c:cat>
            <c:strRef>
              <c:f>Benefits!$A$5:$A$18</c:f>
              <c:strCache>
                <c:ptCount val="14"/>
                <c:pt idx="0">
                  <c:v>Paid parental leave</c:v>
                </c:pt>
                <c:pt idx="1">
                  <c:v>Health insurance</c:v>
                </c:pt>
                <c:pt idx="2">
                  <c:v>Other pay-related benefits</c:v>
                </c:pt>
                <c:pt idx="3">
                  <c:v>Bonus</c:v>
                </c:pt>
                <c:pt idx="4">
                  <c:v>Relocation costs</c:v>
                </c:pt>
                <c:pt idx="5">
                  <c:v>Paid sick leave</c:v>
                </c:pt>
                <c:pt idx="6">
                  <c:v>Long-service leave increments</c:v>
                </c:pt>
                <c:pt idx="7">
                  <c:v>Long-service pay increments</c:v>
                </c:pt>
                <c:pt idx="8">
                  <c:v>Employer pension contribution</c:v>
                </c:pt>
                <c:pt idx="9">
                  <c:v>Employee referral bonus</c:v>
                </c:pt>
                <c:pt idx="10">
                  <c:v>Premiums (unsociable hours)</c:v>
                </c:pt>
                <c:pt idx="11">
                  <c:v>Paid breaks</c:v>
                </c:pt>
                <c:pt idx="12">
                  <c:v>Educational support</c:v>
                </c:pt>
                <c:pt idx="13">
                  <c:v>Other non-pay-related benefits </c:v>
                </c:pt>
              </c:strCache>
            </c:strRef>
          </c:cat>
          <c:val>
            <c:numRef>
              <c:f>Benefits!$D$5:$D$18</c:f>
              <c:numCache>
                <c:formatCode>0.0%</c:formatCode>
                <c:ptCount val="14"/>
                <c:pt idx="0">
                  <c:v>1.2999999999999999E-2</c:v>
                </c:pt>
                <c:pt idx="1">
                  <c:v>0.23599999999999999</c:v>
                </c:pt>
                <c:pt idx="2">
                  <c:v>0.187</c:v>
                </c:pt>
                <c:pt idx="3">
                  <c:v>0.34699999999999998</c:v>
                </c:pt>
                <c:pt idx="4">
                  <c:v>0.13300000000000001</c:v>
                </c:pt>
                <c:pt idx="5">
                  <c:v>0.38700000000000001</c:v>
                </c:pt>
                <c:pt idx="6">
                  <c:v>0.52</c:v>
                </c:pt>
                <c:pt idx="7">
                  <c:v>0.56000000000000005</c:v>
                </c:pt>
                <c:pt idx="8">
                  <c:v>0.6</c:v>
                </c:pt>
                <c:pt idx="9">
                  <c:v>0.66700000000000004</c:v>
                </c:pt>
                <c:pt idx="10">
                  <c:v>0.29299999999999998</c:v>
                </c:pt>
                <c:pt idx="11">
                  <c:v>0.78700000000000003</c:v>
                </c:pt>
                <c:pt idx="12">
                  <c:v>0.88</c:v>
                </c:pt>
                <c:pt idx="13">
                  <c:v>0.96</c:v>
                </c:pt>
              </c:numCache>
            </c:numRef>
          </c:val>
          <c:extLst>
            <c:ext xmlns:c16="http://schemas.microsoft.com/office/drawing/2014/chart" uri="{C3380CC4-5D6E-409C-BE32-E72D297353CC}">
              <c16:uniqueId val="{00000002-C711-4587-9869-3D421660A09A}"/>
            </c:ext>
          </c:extLst>
        </c:ser>
        <c:dLbls>
          <c:showLegendKey val="0"/>
          <c:showVal val="0"/>
          <c:showCatName val="0"/>
          <c:showSerName val="0"/>
          <c:showPercent val="0"/>
          <c:showBubbleSize val="0"/>
        </c:dLbls>
        <c:gapWidth val="182"/>
        <c:axId val="1738427328"/>
        <c:axId val="1738424416"/>
      </c:barChart>
      <c:catAx>
        <c:axId val="173842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424416"/>
        <c:crosses val="autoZero"/>
        <c:auto val="1"/>
        <c:lblAlgn val="ctr"/>
        <c:lblOffset val="100"/>
        <c:noMultiLvlLbl val="0"/>
      </c:catAx>
      <c:valAx>
        <c:axId val="17384244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4273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Benefits provided to HCAs and Other Staff</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Benefits!$B$30</c:f>
              <c:strCache>
                <c:ptCount val="1"/>
                <c:pt idx="0">
                  <c:v>Other staff</c:v>
                </c:pt>
              </c:strCache>
            </c:strRef>
          </c:tx>
          <c:spPr>
            <a:solidFill>
              <a:schemeClr val="tx2"/>
            </a:solidFill>
            <a:ln>
              <a:noFill/>
            </a:ln>
            <a:effectLst/>
          </c:spPr>
          <c:invertIfNegative val="0"/>
          <c:cat>
            <c:strRef>
              <c:f>Benefits!$A$31:$A$44</c:f>
              <c:strCache>
                <c:ptCount val="14"/>
                <c:pt idx="0">
                  <c:v>Paid maternity/parental leave</c:v>
                </c:pt>
                <c:pt idx="1">
                  <c:v>Health insurance</c:v>
                </c:pt>
                <c:pt idx="2">
                  <c:v>Other pay-related benefits</c:v>
                </c:pt>
                <c:pt idx="3">
                  <c:v>Bonus</c:v>
                </c:pt>
                <c:pt idx="4">
                  <c:v>Relocation costs</c:v>
                </c:pt>
                <c:pt idx="5">
                  <c:v>Paid sick leave</c:v>
                </c:pt>
                <c:pt idx="6">
                  <c:v>Long-service leave increments</c:v>
                </c:pt>
                <c:pt idx="7">
                  <c:v>Long-service pay increments</c:v>
                </c:pt>
                <c:pt idx="8">
                  <c:v>Employer pension contribution</c:v>
                </c:pt>
                <c:pt idx="9">
                  <c:v>Employee referral bonus</c:v>
                </c:pt>
                <c:pt idx="10">
                  <c:v>Premiums (unsociable hours)</c:v>
                </c:pt>
                <c:pt idx="11">
                  <c:v>Paid breaks</c:v>
                </c:pt>
                <c:pt idx="12">
                  <c:v>Educational support</c:v>
                </c:pt>
                <c:pt idx="13">
                  <c:v>Other non-pay-related benefits (e.g. free parking, uniforms supplied, etc.)</c:v>
                </c:pt>
              </c:strCache>
            </c:strRef>
          </c:cat>
          <c:val>
            <c:numRef>
              <c:f>Benefits!$B$31:$B$44</c:f>
              <c:numCache>
                <c:formatCode>0.0%</c:formatCode>
                <c:ptCount val="14"/>
                <c:pt idx="0">
                  <c:v>1.2999999999999999E-2</c:v>
                </c:pt>
                <c:pt idx="1">
                  <c:v>1.2999999999999999E-2</c:v>
                </c:pt>
                <c:pt idx="2">
                  <c:v>5.2999999999999999E-2</c:v>
                </c:pt>
                <c:pt idx="3">
                  <c:v>0.04</c:v>
                </c:pt>
                <c:pt idx="4">
                  <c:v>0.16</c:v>
                </c:pt>
                <c:pt idx="5">
                  <c:v>0.307</c:v>
                </c:pt>
                <c:pt idx="6">
                  <c:v>0.52</c:v>
                </c:pt>
                <c:pt idx="7">
                  <c:v>0.627</c:v>
                </c:pt>
                <c:pt idx="8">
                  <c:v>0.373</c:v>
                </c:pt>
                <c:pt idx="9">
                  <c:v>0.66700000000000004</c:v>
                </c:pt>
                <c:pt idx="10">
                  <c:v>0.65300000000000002</c:v>
                </c:pt>
                <c:pt idx="11">
                  <c:v>0.70699999999999996</c:v>
                </c:pt>
                <c:pt idx="12">
                  <c:v>0.73299999999999998</c:v>
                </c:pt>
                <c:pt idx="13">
                  <c:v>0.97299999999999998</c:v>
                </c:pt>
              </c:numCache>
            </c:numRef>
          </c:val>
          <c:extLst>
            <c:ext xmlns:c16="http://schemas.microsoft.com/office/drawing/2014/chart" uri="{C3380CC4-5D6E-409C-BE32-E72D297353CC}">
              <c16:uniqueId val="{00000000-F8E2-4A6A-85B9-189F57A6C562}"/>
            </c:ext>
          </c:extLst>
        </c:ser>
        <c:ser>
          <c:idx val="1"/>
          <c:order val="1"/>
          <c:tx>
            <c:strRef>
              <c:f>Benefits!$C$30</c:f>
              <c:strCache>
                <c:ptCount val="1"/>
                <c:pt idx="0">
                  <c:v>HCAs</c:v>
                </c:pt>
              </c:strCache>
            </c:strRef>
          </c:tx>
          <c:spPr>
            <a:solidFill>
              <a:schemeClr val="accent1"/>
            </a:solidFill>
            <a:ln>
              <a:noFill/>
            </a:ln>
            <a:effectLst/>
          </c:spPr>
          <c:invertIfNegative val="0"/>
          <c:cat>
            <c:strRef>
              <c:f>Benefits!$A$31:$A$44</c:f>
              <c:strCache>
                <c:ptCount val="14"/>
                <c:pt idx="0">
                  <c:v>Paid maternity/parental leave</c:v>
                </c:pt>
                <c:pt idx="1">
                  <c:v>Health insurance</c:v>
                </c:pt>
                <c:pt idx="2">
                  <c:v>Other pay-related benefits</c:v>
                </c:pt>
                <c:pt idx="3">
                  <c:v>Bonus</c:v>
                </c:pt>
                <c:pt idx="4">
                  <c:v>Relocation costs</c:v>
                </c:pt>
                <c:pt idx="5">
                  <c:v>Paid sick leave</c:v>
                </c:pt>
                <c:pt idx="6">
                  <c:v>Long-service leave increments</c:v>
                </c:pt>
                <c:pt idx="7">
                  <c:v>Long-service pay increments</c:v>
                </c:pt>
                <c:pt idx="8">
                  <c:v>Employer pension contribution</c:v>
                </c:pt>
                <c:pt idx="9">
                  <c:v>Employee referral bonus</c:v>
                </c:pt>
                <c:pt idx="10">
                  <c:v>Premiums (unsociable hours)</c:v>
                </c:pt>
                <c:pt idx="11">
                  <c:v>Paid breaks</c:v>
                </c:pt>
                <c:pt idx="12">
                  <c:v>Educational support</c:v>
                </c:pt>
                <c:pt idx="13">
                  <c:v>Other non-pay-related benefits (e.g. free parking, uniforms supplied, etc.)</c:v>
                </c:pt>
              </c:strCache>
            </c:strRef>
          </c:cat>
          <c:val>
            <c:numRef>
              <c:f>Benefits!$C$31:$C$44</c:f>
              <c:numCache>
                <c:formatCode>0.0%</c:formatCode>
                <c:ptCount val="14"/>
                <c:pt idx="0">
                  <c:v>0</c:v>
                </c:pt>
                <c:pt idx="1">
                  <c:v>1.2999999999999999E-2</c:v>
                </c:pt>
                <c:pt idx="2">
                  <c:v>5.2999999999999999E-2</c:v>
                </c:pt>
                <c:pt idx="3">
                  <c:v>6.7000000000000004E-2</c:v>
                </c:pt>
                <c:pt idx="4">
                  <c:v>0.6</c:v>
                </c:pt>
                <c:pt idx="5">
                  <c:v>0.34699999999999998</c:v>
                </c:pt>
                <c:pt idx="6">
                  <c:v>0.52</c:v>
                </c:pt>
                <c:pt idx="7">
                  <c:v>0.61299999999999999</c:v>
                </c:pt>
                <c:pt idx="8">
                  <c:v>0.34699999999999998</c:v>
                </c:pt>
                <c:pt idx="9">
                  <c:v>0.69299999999999995</c:v>
                </c:pt>
                <c:pt idx="10">
                  <c:v>0.746</c:v>
                </c:pt>
                <c:pt idx="11">
                  <c:v>0.76</c:v>
                </c:pt>
                <c:pt idx="12">
                  <c:v>0.8</c:v>
                </c:pt>
                <c:pt idx="13">
                  <c:v>0.97299999999999998</c:v>
                </c:pt>
              </c:numCache>
            </c:numRef>
          </c:val>
          <c:extLst>
            <c:ext xmlns:c16="http://schemas.microsoft.com/office/drawing/2014/chart" uri="{C3380CC4-5D6E-409C-BE32-E72D297353CC}">
              <c16:uniqueId val="{00000001-F8E2-4A6A-85B9-189F57A6C562}"/>
            </c:ext>
          </c:extLst>
        </c:ser>
        <c:dLbls>
          <c:showLegendKey val="0"/>
          <c:showVal val="0"/>
          <c:showCatName val="0"/>
          <c:showSerName val="0"/>
          <c:showPercent val="0"/>
          <c:showBubbleSize val="0"/>
        </c:dLbls>
        <c:gapWidth val="182"/>
        <c:axId val="1098046192"/>
        <c:axId val="1098047440"/>
      </c:barChart>
      <c:catAx>
        <c:axId val="109804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8047440"/>
        <c:crosses val="autoZero"/>
        <c:auto val="1"/>
        <c:lblAlgn val="ctr"/>
        <c:lblOffset val="100"/>
        <c:noMultiLvlLbl val="0"/>
      </c:catAx>
      <c:valAx>
        <c:axId val="10980474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80461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Most Effective Method of Recruitment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'Recruit Method'!$Z$36</c:f>
              <c:strCache>
                <c:ptCount val="1"/>
                <c:pt idx="0">
                  <c:v>Nursing staff</c:v>
                </c:pt>
              </c:strCache>
            </c:strRef>
          </c:tx>
          <c:spPr>
            <a:solidFill>
              <a:schemeClr val="accent1"/>
            </a:solidFill>
            <a:ln>
              <a:noFill/>
            </a:ln>
            <a:effectLst/>
          </c:spPr>
          <c:invertIfNegative val="0"/>
          <c:cat>
            <c:strRef>
              <c:f>'Recruit Method'!$Y$37:$Y$43</c:f>
              <c:strCache>
                <c:ptCount val="7"/>
                <c:pt idx="0">
                  <c:v>Referrals from existing staff</c:v>
                </c:pt>
                <c:pt idx="1">
                  <c:v>Advertising on career websites</c:v>
                </c:pt>
                <c:pt idx="2">
                  <c:v>Recruitment agencies </c:v>
                </c:pt>
                <c:pt idx="3">
                  <c:v>Social media</c:v>
                </c:pt>
                <c:pt idx="4">
                  <c:v>Other</c:v>
                </c:pt>
                <c:pt idx="5">
                  <c:v>Department of Social Protection (EURES)</c:v>
                </c:pt>
                <c:pt idx="6">
                  <c:v>Department of Social Protection (INTREO)</c:v>
                </c:pt>
              </c:strCache>
            </c:strRef>
          </c:cat>
          <c:val>
            <c:numRef>
              <c:f>'Recruit Method'!$Z$37:$Z$43</c:f>
              <c:numCache>
                <c:formatCode>General</c:formatCode>
                <c:ptCount val="7"/>
                <c:pt idx="0">
                  <c:v>47</c:v>
                </c:pt>
                <c:pt idx="1">
                  <c:v>44</c:v>
                </c:pt>
                <c:pt idx="2">
                  <c:v>34</c:v>
                </c:pt>
                <c:pt idx="3">
                  <c:v>29</c:v>
                </c:pt>
                <c:pt idx="4">
                  <c:v>22</c:v>
                </c:pt>
                <c:pt idx="5">
                  <c:v>10</c:v>
                </c:pt>
                <c:pt idx="6">
                  <c:v>1</c:v>
                </c:pt>
              </c:numCache>
            </c:numRef>
          </c:val>
          <c:extLst>
            <c:ext xmlns:c16="http://schemas.microsoft.com/office/drawing/2014/chart" uri="{C3380CC4-5D6E-409C-BE32-E72D297353CC}">
              <c16:uniqueId val="{00000000-C8A1-4666-84EE-5E5FF0E85474}"/>
            </c:ext>
          </c:extLst>
        </c:ser>
        <c:ser>
          <c:idx val="1"/>
          <c:order val="1"/>
          <c:tx>
            <c:strRef>
              <c:f>'Recruit Method'!$AA$36</c:f>
              <c:strCache>
                <c:ptCount val="1"/>
                <c:pt idx="0">
                  <c:v>HCAs</c:v>
                </c:pt>
              </c:strCache>
            </c:strRef>
          </c:tx>
          <c:spPr>
            <a:solidFill>
              <a:schemeClr val="tx2"/>
            </a:solidFill>
            <a:ln>
              <a:noFill/>
            </a:ln>
            <a:effectLst/>
          </c:spPr>
          <c:invertIfNegative val="0"/>
          <c:cat>
            <c:strRef>
              <c:f>'Recruit Method'!$Y$37:$Y$43</c:f>
              <c:strCache>
                <c:ptCount val="7"/>
                <c:pt idx="0">
                  <c:v>Referrals from existing staff</c:v>
                </c:pt>
                <c:pt idx="1">
                  <c:v>Advertising on career websites</c:v>
                </c:pt>
                <c:pt idx="2">
                  <c:v>Recruitment agencies </c:v>
                </c:pt>
                <c:pt idx="3">
                  <c:v>Social media</c:v>
                </c:pt>
                <c:pt idx="4">
                  <c:v>Other</c:v>
                </c:pt>
                <c:pt idx="5">
                  <c:v>Department of Social Protection (EURES)</c:v>
                </c:pt>
                <c:pt idx="6">
                  <c:v>Department of Social Protection (INTREO)</c:v>
                </c:pt>
              </c:strCache>
            </c:strRef>
          </c:cat>
          <c:val>
            <c:numRef>
              <c:f>'Recruit Method'!$AA$37:$AA$43</c:f>
              <c:numCache>
                <c:formatCode>General</c:formatCode>
                <c:ptCount val="7"/>
                <c:pt idx="0">
                  <c:v>47</c:v>
                </c:pt>
                <c:pt idx="1">
                  <c:v>44</c:v>
                </c:pt>
                <c:pt idx="2">
                  <c:v>20</c:v>
                </c:pt>
                <c:pt idx="3">
                  <c:v>29</c:v>
                </c:pt>
                <c:pt idx="4">
                  <c:v>24</c:v>
                </c:pt>
                <c:pt idx="5">
                  <c:v>10</c:v>
                </c:pt>
                <c:pt idx="6">
                  <c:v>1</c:v>
                </c:pt>
              </c:numCache>
            </c:numRef>
          </c:val>
          <c:extLst>
            <c:ext xmlns:c16="http://schemas.microsoft.com/office/drawing/2014/chart" uri="{C3380CC4-5D6E-409C-BE32-E72D297353CC}">
              <c16:uniqueId val="{00000001-C8A1-4666-84EE-5E5FF0E85474}"/>
            </c:ext>
          </c:extLst>
        </c:ser>
        <c:ser>
          <c:idx val="2"/>
          <c:order val="2"/>
          <c:tx>
            <c:strRef>
              <c:f>'Recruit Method'!$AB$36</c:f>
              <c:strCache>
                <c:ptCount val="1"/>
                <c:pt idx="0">
                  <c:v>Other staff</c:v>
                </c:pt>
              </c:strCache>
            </c:strRef>
          </c:tx>
          <c:spPr>
            <a:solidFill>
              <a:schemeClr val="accent4"/>
            </a:solidFill>
            <a:ln>
              <a:noFill/>
            </a:ln>
            <a:effectLst/>
          </c:spPr>
          <c:invertIfNegative val="0"/>
          <c:cat>
            <c:strRef>
              <c:f>'Recruit Method'!$Y$37:$Y$43</c:f>
              <c:strCache>
                <c:ptCount val="7"/>
                <c:pt idx="0">
                  <c:v>Referrals from existing staff</c:v>
                </c:pt>
                <c:pt idx="1">
                  <c:v>Advertising on career websites</c:v>
                </c:pt>
                <c:pt idx="2">
                  <c:v>Recruitment agencies </c:v>
                </c:pt>
                <c:pt idx="3">
                  <c:v>Social media</c:v>
                </c:pt>
                <c:pt idx="4">
                  <c:v>Other</c:v>
                </c:pt>
                <c:pt idx="5">
                  <c:v>Department of Social Protection (EURES)</c:v>
                </c:pt>
                <c:pt idx="6">
                  <c:v>Department of Social Protection (INTREO)</c:v>
                </c:pt>
              </c:strCache>
            </c:strRef>
          </c:cat>
          <c:val>
            <c:numRef>
              <c:f>'Recruit Method'!$AB$37:$AB$43</c:f>
              <c:numCache>
                <c:formatCode>General</c:formatCode>
                <c:ptCount val="7"/>
                <c:pt idx="0">
                  <c:v>47</c:v>
                </c:pt>
                <c:pt idx="1">
                  <c:v>44</c:v>
                </c:pt>
                <c:pt idx="2">
                  <c:v>19</c:v>
                </c:pt>
                <c:pt idx="3">
                  <c:v>29</c:v>
                </c:pt>
                <c:pt idx="4">
                  <c:v>21</c:v>
                </c:pt>
                <c:pt idx="5">
                  <c:v>10</c:v>
                </c:pt>
                <c:pt idx="6">
                  <c:v>1</c:v>
                </c:pt>
              </c:numCache>
            </c:numRef>
          </c:val>
          <c:extLst>
            <c:ext xmlns:c16="http://schemas.microsoft.com/office/drawing/2014/chart" uri="{C3380CC4-5D6E-409C-BE32-E72D297353CC}">
              <c16:uniqueId val="{00000002-C8A1-4666-84EE-5E5FF0E85474}"/>
            </c:ext>
          </c:extLst>
        </c:ser>
        <c:dLbls>
          <c:showLegendKey val="0"/>
          <c:showVal val="0"/>
          <c:showCatName val="0"/>
          <c:showSerName val="0"/>
          <c:showPercent val="0"/>
          <c:showBubbleSize val="0"/>
        </c:dLbls>
        <c:gapWidth val="75"/>
        <c:overlap val="-25"/>
        <c:axId val="1136841903"/>
        <c:axId val="1136846479"/>
      </c:barChart>
      <c:catAx>
        <c:axId val="113684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846479"/>
        <c:crosses val="autoZero"/>
        <c:auto val="1"/>
        <c:lblAlgn val="ctr"/>
        <c:lblOffset val="100"/>
        <c:noMultiLvlLbl val="0"/>
      </c:catAx>
      <c:valAx>
        <c:axId val="11368464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841903"/>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[Survey Results Complete 190627.xlsx]Outlooks!PivotTable2</c:name>
    <c:fmtId val="-1"/>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 do you regard the outlook for recruitment and retention of staff within the Irish nursing home sector over the next five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ser>
          <c:idx val="0"/>
          <c:order val="0"/>
          <c:tx>
            <c:strRef>
              <c:f>Outlooks!$B$3</c:f>
              <c:strCache>
                <c:ptCount val="1"/>
                <c:pt idx="0">
                  <c:v>Total</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CA1-4E0A-AB10-8193111F366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0CA1-4E0A-AB10-8193111F366F}"/>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0CA1-4E0A-AB10-8193111F36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A1-4E0A-AB10-8193111F366F}"/>
              </c:ext>
            </c:extLst>
          </c:dPt>
          <c:dLbls>
            <c:dLbl>
              <c:idx val="0"/>
              <c:tx>
                <c:rich>
                  <a:bodyPr/>
                  <a:lstStyle/>
                  <a:p>
                    <a:fld id="{1CC212FE-4F91-4736-8A53-57D5145EBCDF}" type="CATEGORYNAME">
                      <a:rPr lang="en-US">
                        <a:solidFill>
                          <a:schemeClr val="bg1"/>
                        </a:solidFill>
                      </a:rPr>
                      <a:pPr/>
                      <a:t>[CATEGORY NAME]</a:t>
                    </a:fld>
                    <a:r>
                      <a:rPr lang="en-US" baseline="0" dirty="0">
                        <a:solidFill>
                          <a:schemeClr val="bg1"/>
                        </a:solidFill>
                      </a:rPr>
                      <a:t>
</a:t>
                    </a:r>
                    <a:fld id="{1309A44F-EBC4-421B-A7ED-7E9E1281BCFE}"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A1-4E0A-AB10-8193111F366F}"/>
                </c:ext>
              </c:extLst>
            </c:dLbl>
            <c:dLbl>
              <c:idx val="1"/>
              <c:layout>
                <c:manualLayout>
                  <c:x val="-0.14002130273594665"/>
                  <c:y val="-0.12906605725178438"/>
                </c:manualLayout>
              </c:layout>
              <c:tx>
                <c:rich>
                  <a:bodyPr/>
                  <a:lstStyle/>
                  <a:p>
                    <a:fld id="{1F8EC822-63A8-4D09-B862-906C2169945E}" type="CATEGORYNAME">
                      <a:rPr lang="en-US">
                        <a:solidFill>
                          <a:schemeClr val="bg1"/>
                        </a:solidFill>
                      </a:rPr>
                      <a:pPr/>
                      <a:t>[CATEGORY NAME]</a:t>
                    </a:fld>
                    <a:r>
                      <a:rPr lang="en-US" baseline="0" dirty="0">
                        <a:solidFill>
                          <a:schemeClr val="bg1"/>
                        </a:solidFill>
                      </a:rPr>
                      <a:t>
</a:t>
                    </a:r>
                    <a:fld id="{3E0539D7-E50F-4442-B3D9-AAD90AEF16A0}"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A1-4E0A-AB10-8193111F366F}"/>
                </c:ext>
              </c:extLst>
            </c:dLbl>
            <c:dLbl>
              <c:idx val="2"/>
              <c:layout>
                <c:manualLayout>
                  <c:x val="0.13803849580411542"/>
                  <c:y val="3.4777805456573774E-2"/>
                </c:manualLayout>
              </c:layout>
              <c:tx>
                <c:rich>
                  <a:bodyPr/>
                  <a:lstStyle/>
                  <a:p>
                    <a:fld id="{7A25FDFB-8D29-4716-BD4C-6F6570532745}" type="CATEGORYNAME">
                      <a:rPr lang="en-US">
                        <a:solidFill>
                          <a:schemeClr val="bg1"/>
                        </a:solidFill>
                      </a:rPr>
                      <a:pPr/>
                      <a:t>[CATEGORY NAME]</a:t>
                    </a:fld>
                    <a:r>
                      <a:rPr lang="en-US" baseline="0" dirty="0">
                        <a:solidFill>
                          <a:schemeClr val="bg1"/>
                        </a:solidFill>
                      </a:rPr>
                      <a:t>
</a:t>
                    </a:r>
                    <a:fld id="{019C50C9-EEC7-4CE6-8D80-E6CBD52CB917}"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CA1-4E0A-AB10-8193111F36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Outlooks!$A$4:$A$8</c:f>
              <c:strCache>
                <c:ptCount val="4"/>
                <c:pt idx="0">
                  <c:v>Very negative</c:v>
                </c:pt>
                <c:pt idx="1">
                  <c:v>Negative</c:v>
                </c:pt>
                <c:pt idx="2">
                  <c:v>Mixed</c:v>
                </c:pt>
                <c:pt idx="3">
                  <c:v>Positive</c:v>
                </c:pt>
              </c:strCache>
            </c:strRef>
          </c:cat>
          <c:val>
            <c:numRef>
              <c:f>Outlooks!$B$4:$B$8</c:f>
              <c:numCache>
                <c:formatCode>General</c:formatCode>
                <c:ptCount val="4"/>
                <c:pt idx="0">
                  <c:v>9</c:v>
                </c:pt>
                <c:pt idx="1">
                  <c:v>25</c:v>
                </c:pt>
                <c:pt idx="2">
                  <c:v>19</c:v>
                </c:pt>
                <c:pt idx="3">
                  <c:v>2</c:v>
                </c:pt>
              </c:numCache>
            </c:numRef>
          </c:val>
          <c:extLst>
            <c:ext xmlns:c16="http://schemas.microsoft.com/office/drawing/2014/chart" uri="{C3380CC4-5D6E-409C-BE32-E72D297353CC}">
              <c16:uniqueId val="{00000008-0CA1-4E0A-AB10-8193111F366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'Reasons they left'!$AH$50</c:f>
              <c:strCache>
                <c:ptCount val="1"/>
                <c:pt idx="0">
                  <c:v>Nursing staff</c:v>
                </c:pt>
              </c:strCache>
            </c:strRef>
          </c:tx>
          <c:spPr>
            <a:solidFill>
              <a:schemeClr val="accent1"/>
            </a:solidFill>
            <a:ln>
              <a:noFill/>
            </a:ln>
            <a:effectLst/>
          </c:spPr>
          <c:invertIfNegative val="0"/>
          <c:cat>
            <c:strRef>
              <c:f>'Reasons they left'!$AG$51:$AG$60</c:f>
              <c:strCache>
                <c:ptCount val="10"/>
                <c:pt idx="0">
                  <c:v>Benefits</c:v>
                </c:pt>
                <c:pt idx="1">
                  <c:v>Salary</c:v>
                </c:pt>
                <c:pt idx="2">
                  <c:v>Career development opportunities</c:v>
                </c:pt>
                <c:pt idx="3">
                  <c:v>Work-life balance</c:v>
                </c:pt>
                <c:pt idx="4">
                  <c:v>Wish to leave nursing home sector</c:v>
                </c:pt>
                <c:pt idx="5">
                  <c:v>Other</c:v>
                </c:pt>
                <c:pt idx="6">
                  <c:v>Work permit expired</c:v>
                </c:pt>
                <c:pt idx="7">
                  <c:v>Leaving workforce altogether</c:v>
                </c:pt>
                <c:pt idx="8">
                  <c:v>Roster/shift pattern</c:v>
                </c:pt>
                <c:pt idx="9">
                  <c:v>Stress/concerns about existing role</c:v>
                </c:pt>
              </c:strCache>
            </c:strRef>
          </c:cat>
          <c:val>
            <c:numRef>
              <c:f>'Reasons they left'!$AH$51:$AH$60</c:f>
              <c:numCache>
                <c:formatCode>General</c:formatCode>
                <c:ptCount val="10"/>
                <c:pt idx="0">
                  <c:v>89.26</c:v>
                </c:pt>
                <c:pt idx="1">
                  <c:v>78.569999999999993</c:v>
                </c:pt>
                <c:pt idx="2">
                  <c:v>64.260000000000005</c:v>
                </c:pt>
                <c:pt idx="3">
                  <c:v>58.93</c:v>
                </c:pt>
                <c:pt idx="4">
                  <c:v>30.36</c:v>
                </c:pt>
                <c:pt idx="5">
                  <c:v>25</c:v>
                </c:pt>
                <c:pt idx="6">
                  <c:v>14.29</c:v>
                </c:pt>
                <c:pt idx="7">
                  <c:v>10.71</c:v>
                </c:pt>
                <c:pt idx="8">
                  <c:v>8.93</c:v>
                </c:pt>
                <c:pt idx="9">
                  <c:v>1.79</c:v>
                </c:pt>
              </c:numCache>
            </c:numRef>
          </c:val>
          <c:extLst>
            <c:ext xmlns:c16="http://schemas.microsoft.com/office/drawing/2014/chart" uri="{C3380CC4-5D6E-409C-BE32-E72D297353CC}">
              <c16:uniqueId val="{00000000-3814-43E1-96B7-E92E11A26913}"/>
            </c:ext>
          </c:extLst>
        </c:ser>
        <c:ser>
          <c:idx val="1"/>
          <c:order val="1"/>
          <c:tx>
            <c:strRef>
              <c:f>'Reasons they left'!$AI$50</c:f>
              <c:strCache>
                <c:ptCount val="1"/>
                <c:pt idx="0">
                  <c:v>HCAs</c:v>
                </c:pt>
              </c:strCache>
            </c:strRef>
          </c:tx>
          <c:spPr>
            <a:solidFill>
              <a:schemeClr val="tx2"/>
            </a:solidFill>
            <a:ln>
              <a:noFill/>
            </a:ln>
            <a:effectLst/>
          </c:spPr>
          <c:invertIfNegative val="0"/>
          <c:cat>
            <c:strRef>
              <c:f>'Reasons they left'!$AG$51:$AG$60</c:f>
              <c:strCache>
                <c:ptCount val="10"/>
                <c:pt idx="0">
                  <c:v>Benefits</c:v>
                </c:pt>
                <c:pt idx="1">
                  <c:v>Salary</c:v>
                </c:pt>
                <c:pt idx="2">
                  <c:v>Career development opportunities</c:v>
                </c:pt>
                <c:pt idx="3">
                  <c:v>Work-life balance</c:v>
                </c:pt>
                <c:pt idx="4">
                  <c:v>Wish to leave nursing home sector</c:v>
                </c:pt>
                <c:pt idx="5">
                  <c:v>Other</c:v>
                </c:pt>
                <c:pt idx="6">
                  <c:v>Work permit expired</c:v>
                </c:pt>
                <c:pt idx="7">
                  <c:v>Leaving workforce altogether</c:v>
                </c:pt>
                <c:pt idx="8">
                  <c:v>Roster/shift pattern</c:v>
                </c:pt>
                <c:pt idx="9">
                  <c:v>Stress/concerns about existing role</c:v>
                </c:pt>
              </c:strCache>
            </c:strRef>
          </c:cat>
          <c:val>
            <c:numRef>
              <c:f>'Reasons they left'!$AI$51:$AI$60</c:f>
              <c:numCache>
                <c:formatCode>General</c:formatCode>
                <c:ptCount val="10"/>
                <c:pt idx="0">
                  <c:v>89.26</c:v>
                </c:pt>
                <c:pt idx="1">
                  <c:v>78.569999999999993</c:v>
                </c:pt>
                <c:pt idx="2">
                  <c:v>64.260000000000005</c:v>
                </c:pt>
                <c:pt idx="3">
                  <c:v>57.14</c:v>
                </c:pt>
                <c:pt idx="4">
                  <c:v>30.36</c:v>
                </c:pt>
                <c:pt idx="5">
                  <c:v>23.21</c:v>
                </c:pt>
                <c:pt idx="6">
                  <c:v>14.29</c:v>
                </c:pt>
                <c:pt idx="7">
                  <c:v>10.71</c:v>
                </c:pt>
                <c:pt idx="8">
                  <c:v>8.93</c:v>
                </c:pt>
                <c:pt idx="9">
                  <c:v>1.79</c:v>
                </c:pt>
              </c:numCache>
            </c:numRef>
          </c:val>
          <c:extLst>
            <c:ext xmlns:c16="http://schemas.microsoft.com/office/drawing/2014/chart" uri="{C3380CC4-5D6E-409C-BE32-E72D297353CC}">
              <c16:uniqueId val="{00000001-3814-43E1-96B7-E92E11A26913}"/>
            </c:ext>
          </c:extLst>
        </c:ser>
        <c:ser>
          <c:idx val="2"/>
          <c:order val="2"/>
          <c:tx>
            <c:strRef>
              <c:f>'Reasons they left'!$AJ$50</c:f>
              <c:strCache>
                <c:ptCount val="1"/>
                <c:pt idx="0">
                  <c:v>Other staff</c:v>
                </c:pt>
              </c:strCache>
            </c:strRef>
          </c:tx>
          <c:spPr>
            <a:solidFill>
              <a:schemeClr val="accent4"/>
            </a:solidFill>
            <a:ln>
              <a:noFill/>
            </a:ln>
            <a:effectLst/>
          </c:spPr>
          <c:invertIfNegative val="0"/>
          <c:cat>
            <c:strRef>
              <c:f>'Reasons they left'!$AG$51:$AG$60</c:f>
              <c:strCache>
                <c:ptCount val="10"/>
                <c:pt idx="0">
                  <c:v>Benefits</c:v>
                </c:pt>
                <c:pt idx="1">
                  <c:v>Salary</c:v>
                </c:pt>
                <c:pt idx="2">
                  <c:v>Career development opportunities</c:v>
                </c:pt>
                <c:pt idx="3">
                  <c:v>Work-life balance</c:v>
                </c:pt>
                <c:pt idx="4">
                  <c:v>Wish to leave nursing home sector</c:v>
                </c:pt>
                <c:pt idx="5">
                  <c:v>Other</c:v>
                </c:pt>
                <c:pt idx="6">
                  <c:v>Work permit expired</c:v>
                </c:pt>
                <c:pt idx="7">
                  <c:v>Leaving workforce altogether</c:v>
                </c:pt>
                <c:pt idx="8">
                  <c:v>Roster/shift pattern</c:v>
                </c:pt>
                <c:pt idx="9">
                  <c:v>Stress/concerns about existing role</c:v>
                </c:pt>
              </c:strCache>
            </c:strRef>
          </c:cat>
          <c:val>
            <c:numRef>
              <c:f>'Reasons they left'!$AJ$51:$AJ$60</c:f>
              <c:numCache>
                <c:formatCode>General</c:formatCode>
                <c:ptCount val="10"/>
                <c:pt idx="0">
                  <c:v>87.5</c:v>
                </c:pt>
                <c:pt idx="1">
                  <c:v>76.790000000000006</c:v>
                </c:pt>
                <c:pt idx="2">
                  <c:v>62.5</c:v>
                </c:pt>
                <c:pt idx="3">
                  <c:v>57.14</c:v>
                </c:pt>
                <c:pt idx="4">
                  <c:v>28.57</c:v>
                </c:pt>
                <c:pt idx="5">
                  <c:v>21.43</c:v>
                </c:pt>
                <c:pt idx="6">
                  <c:v>14.29</c:v>
                </c:pt>
                <c:pt idx="7">
                  <c:v>10.71</c:v>
                </c:pt>
                <c:pt idx="8">
                  <c:v>8.93</c:v>
                </c:pt>
                <c:pt idx="9">
                  <c:v>1.79</c:v>
                </c:pt>
              </c:numCache>
            </c:numRef>
          </c:val>
          <c:extLst>
            <c:ext xmlns:c16="http://schemas.microsoft.com/office/drawing/2014/chart" uri="{C3380CC4-5D6E-409C-BE32-E72D297353CC}">
              <c16:uniqueId val="{00000002-3814-43E1-96B7-E92E11A26913}"/>
            </c:ext>
          </c:extLst>
        </c:ser>
        <c:dLbls>
          <c:showLegendKey val="0"/>
          <c:showVal val="0"/>
          <c:showCatName val="0"/>
          <c:showSerName val="0"/>
          <c:showPercent val="0"/>
          <c:showBubbleSize val="0"/>
        </c:dLbls>
        <c:gapWidth val="150"/>
        <c:axId val="1136837743"/>
        <c:axId val="1136851055"/>
      </c:barChart>
      <c:catAx>
        <c:axId val="11368377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851055"/>
        <c:crosses val="autoZero"/>
        <c:auto val="1"/>
        <c:lblAlgn val="ctr"/>
        <c:lblOffset val="100"/>
        <c:noMultiLvlLbl val="0"/>
      </c:catAx>
      <c:valAx>
        <c:axId val="1136851055"/>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8377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Do you anticipate this</a:t>
            </a:r>
            <a:r>
              <a:rPr lang="en-GB" baseline="0"/>
              <a:t> nationality mix changing over the next five years?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89-4BA2-A94E-532B3ECA1D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89-4BA2-A94E-532B3ECA1D76}"/>
              </c:ext>
            </c:extLst>
          </c:dPt>
          <c:dLbls>
            <c:dLbl>
              <c:idx val="0"/>
              <c:layout>
                <c:manualLayout>
                  <c:x val="-0.11954797686228928"/>
                  <c:y val="5.984975306173377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en-US" sz="1200" dirty="0" smtClean="0"/>
                      <a:t>41%</a:t>
                    </a:r>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523327979996545E-2"/>
                      <c:h val="0.12228205673380947"/>
                    </c:manualLayout>
                  </c15:layout>
                </c:ext>
                <c:ext xmlns:c16="http://schemas.microsoft.com/office/drawing/2014/chart" uri="{C3380CC4-5D6E-409C-BE32-E72D297353CC}">
                  <c16:uniqueId val="{00000001-4589-4BA2-A94E-532B3ECA1D76}"/>
                </c:ext>
              </c:extLst>
            </c:dLbl>
            <c:dLbl>
              <c:idx val="1"/>
              <c:layout>
                <c:manualLayout>
                  <c:x val="0.18817737098693671"/>
                  <c:y val="-5.073775477956519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en-US" sz="1200" dirty="0" smtClean="0"/>
                      <a:t>59%</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8000594079185118E-2"/>
                      <c:h val="0.1030184450565655"/>
                    </c:manualLayout>
                  </c15:layout>
                </c:ext>
                <c:ext xmlns:c16="http://schemas.microsoft.com/office/drawing/2014/chart" uri="{C3380CC4-5D6E-409C-BE32-E72D297353CC}">
                  <c16:uniqueId val="{00000003-4589-4BA2-A94E-532B3ECA1D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Sheet1!$C$4:$D$4</c:f>
              <c:strCache>
                <c:ptCount val="2"/>
                <c:pt idx="0">
                  <c:v>Yes</c:v>
                </c:pt>
                <c:pt idx="1">
                  <c:v>No</c:v>
                </c:pt>
              </c:strCache>
            </c:strRef>
          </c:cat>
          <c:val>
            <c:numRef>
              <c:f>Sheet1!$C$5:$D$5</c:f>
              <c:numCache>
                <c:formatCode>General</c:formatCode>
                <c:ptCount val="2"/>
                <c:pt idx="0">
                  <c:v>41</c:v>
                </c:pt>
                <c:pt idx="1">
                  <c:v>59</c:v>
                </c:pt>
              </c:numCache>
            </c:numRef>
          </c:val>
          <c:extLst>
            <c:ext xmlns:c16="http://schemas.microsoft.com/office/drawing/2014/chart" uri="{C3380CC4-5D6E-409C-BE32-E72D297353CC}">
              <c16:uniqueId val="{00000004-4589-4BA2-A94E-532B3ECA1D7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9359541499167888"/>
          <c:y val="0.86281116569317606"/>
          <c:w val="0.27036930702441109"/>
          <c:h val="0.127138254301305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D3670-0F25-446D-B983-A54FC7302AD7}" type="slidenum">
              <a:rPr lang="en-IE" smtClean="0"/>
              <a:t>‹#›</a:t>
            </a:fld>
            <a:endParaRPr lang="en-IE"/>
          </a:p>
        </p:txBody>
      </p:sp>
    </p:spTree>
    <p:extLst>
      <p:ext uri="{BB962C8B-B14F-4D97-AF65-F5344CB8AC3E}">
        <p14:creationId xmlns:p14="http://schemas.microsoft.com/office/powerpoint/2010/main" val="337987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DD6FA-C118-A84E-A3B1-DE85C1373817}"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164B5-9CF0-8643-B656-1400583C4275}" type="slidenum">
              <a:rPr lang="en-US" smtClean="0"/>
              <a:t>‹#›</a:t>
            </a:fld>
            <a:endParaRPr lang="en-US"/>
          </a:p>
        </p:txBody>
      </p:sp>
    </p:spTree>
    <p:extLst>
      <p:ext uri="{BB962C8B-B14F-4D97-AF65-F5344CB8AC3E}">
        <p14:creationId xmlns:p14="http://schemas.microsoft.com/office/powerpoint/2010/main" val="122246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3</a:t>
            </a:fld>
            <a:endParaRPr lang="en-US"/>
          </a:p>
        </p:txBody>
      </p:sp>
    </p:spTree>
    <p:extLst>
      <p:ext uri="{BB962C8B-B14F-4D97-AF65-F5344CB8AC3E}">
        <p14:creationId xmlns:p14="http://schemas.microsoft.com/office/powerpoint/2010/main" val="189214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15</a:t>
            </a:fld>
            <a:endParaRPr lang="en-US"/>
          </a:p>
        </p:txBody>
      </p:sp>
    </p:spTree>
    <p:extLst>
      <p:ext uri="{BB962C8B-B14F-4D97-AF65-F5344CB8AC3E}">
        <p14:creationId xmlns:p14="http://schemas.microsoft.com/office/powerpoint/2010/main" val="60819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16</a:t>
            </a:fld>
            <a:endParaRPr lang="en-US"/>
          </a:p>
        </p:txBody>
      </p:sp>
    </p:spTree>
    <p:extLst>
      <p:ext uri="{BB962C8B-B14F-4D97-AF65-F5344CB8AC3E}">
        <p14:creationId xmlns:p14="http://schemas.microsoft.com/office/powerpoint/2010/main" val="28508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17</a:t>
            </a:fld>
            <a:endParaRPr lang="en-US"/>
          </a:p>
        </p:txBody>
      </p:sp>
    </p:spTree>
    <p:extLst>
      <p:ext uri="{BB962C8B-B14F-4D97-AF65-F5344CB8AC3E}">
        <p14:creationId xmlns:p14="http://schemas.microsoft.com/office/powerpoint/2010/main" val="145995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19</a:t>
            </a:fld>
            <a:endParaRPr lang="en-US"/>
          </a:p>
        </p:txBody>
      </p:sp>
    </p:spTree>
    <p:extLst>
      <p:ext uri="{BB962C8B-B14F-4D97-AF65-F5344CB8AC3E}">
        <p14:creationId xmlns:p14="http://schemas.microsoft.com/office/powerpoint/2010/main" val="299813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4</a:t>
            </a:fld>
            <a:endParaRPr lang="en-US"/>
          </a:p>
        </p:txBody>
      </p:sp>
    </p:spTree>
    <p:extLst>
      <p:ext uri="{BB962C8B-B14F-4D97-AF65-F5344CB8AC3E}">
        <p14:creationId xmlns:p14="http://schemas.microsoft.com/office/powerpoint/2010/main" val="142740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5</a:t>
            </a:fld>
            <a:endParaRPr lang="en-US"/>
          </a:p>
        </p:txBody>
      </p:sp>
    </p:spTree>
    <p:extLst>
      <p:ext uri="{BB962C8B-B14F-4D97-AF65-F5344CB8AC3E}">
        <p14:creationId xmlns:p14="http://schemas.microsoft.com/office/powerpoint/2010/main" val="408978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Headcount</a:t>
            </a:r>
            <a:r>
              <a:rPr lang="en-GB" baseline="0" dirty="0" smtClean="0"/>
              <a:t> and WTE ratios of HCAs to Nurses were virtually identical</a:t>
            </a:r>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7</a:t>
            </a:fld>
            <a:endParaRPr lang="en-US"/>
          </a:p>
        </p:txBody>
      </p:sp>
    </p:spTree>
    <p:extLst>
      <p:ext uri="{BB962C8B-B14F-4D97-AF65-F5344CB8AC3E}">
        <p14:creationId xmlns:p14="http://schemas.microsoft.com/office/powerpoint/2010/main" val="94723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8</a:t>
            </a:fld>
            <a:endParaRPr lang="en-US"/>
          </a:p>
        </p:txBody>
      </p:sp>
    </p:spTree>
    <p:extLst>
      <p:ext uri="{BB962C8B-B14F-4D97-AF65-F5344CB8AC3E}">
        <p14:creationId xmlns:p14="http://schemas.microsoft.com/office/powerpoint/2010/main" val="378163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9</a:t>
            </a:fld>
            <a:endParaRPr lang="en-US"/>
          </a:p>
        </p:txBody>
      </p:sp>
    </p:spTree>
    <p:extLst>
      <p:ext uri="{BB962C8B-B14F-4D97-AF65-F5344CB8AC3E}">
        <p14:creationId xmlns:p14="http://schemas.microsoft.com/office/powerpoint/2010/main" val="44715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10</a:t>
            </a:fld>
            <a:endParaRPr lang="en-US"/>
          </a:p>
        </p:txBody>
      </p:sp>
    </p:spTree>
    <p:extLst>
      <p:ext uri="{BB962C8B-B14F-4D97-AF65-F5344CB8AC3E}">
        <p14:creationId xmlns:p14="http://schemas.microsoft.com/office/powerpoint/2010/main" val="55885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11</a:t>
            </a:fld>
            <a:endParaRPr lang="en-US"/>
          </a:p>
        </p:txBody>
      </p:sp>
    </p:spTree>
    <p:extLst>
      <p:ext uri="{BB962C8B-B14F-4D97-AF65-F5344CB8AC3E}">
        <p14:creationId xmlns:p14="http://schemas.microsoft.com/office/powerpoint/2010/main" val="367156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164B5-9CF0-8643-B656-1400583C4275}" type="slidenum">
              <a:rPr lang="en-US" smtClean="0"/>
              <a:t>13</a:t>
            </a:fld>
            <a:endParaRPr lang="en-US"/>
          </a:p>
        </p:txBody>
      </p:sp>
    </p:spTree>
    <p:extLst>
      <p:ext uri="{BB962C8B-B14F-4D97-AF65-F5344CB8AC3E}">
        <p14:creationId xmlns:p14="http://schemas.microsoft.com/office/powerpoint/2010/main" val="3491194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bleed with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DED914-EC2B-4DD7-A044-8D4C074C387E}"/>
              </a:ext>
            </a:extLst>
          </p:cNvPr>
          <p:cNvSpPr/>
          <p:nvPr userDrawn="1"/>
        </p:nvSpPr>
        <p:spPr>
          <a:xfrm rot="10800000">
            <a:off x="0" y="0"/>
            <a:ext cx="12192000" cy="1847571"/>
          </a:xfrm>
          <a:prstGeom prst="rect">
            <a:avLst/>
          </a:prstGeom>
          <a:gradFill>
            <a:gsLst>
              <a:gs pos="0">
                <a:schemeClr val="accent2">
                  <a:alpha val="0"/>
                </a:schemeClr>
              </a:gs>
              <a:gs pos="100000">
                <a:schemeClr val="accent2">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800600"/>
            <a:ext cx="12192000" cy="1530069"/>
          </a:xfrm>
          <a:prstGeom prst="rect">
            <a:avLst/>
          </a:prstGeom>
          <a:gradFill>
            <a:gsLst>
              <a:gs pos="34000">
                <a:srgbClr val="002D62">
                  <a:alpha val="89000"/>
                </a:srgbClr>
              </a:gs>
              <a:gs pos="100000">
                <a:srgbClr val="002D62">
                  <a:alpha val="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Content Placeholder 32"/>
          <p:cNvSpPr>
            <a:spLocks noGrp="1"/>
          </p:cNvSpPr>
          <p:nvPr>
            <p:ph sz="quarter" idx="12" hasCustomPrompt="1"/>
          </p:nvPr>
        </p:nvSpPr>
        <p:spPr>
          <a:xfrm>
            <a:off x="561141" y="4914900"/>
            <a:ext cx="5939276" cy="272157"/>
          </a:xfrm>
          <a:prstGeom prst="rect">
            <a:avLst/>
          </a:prstGeom>
        </p:spPr>
        <p:txBody>
          <a:bodyPr>
            <a:noAutofit/>
          </a:bodyPr>
          <a:lstStyle>
            <a:lvl1pPr marL="0" indent="0">
              <a:buNone/>
              <a:defRPr sz="2400" baseline="0">
                <a:solidFill>
                  <a:schemeClr val="bg1"/>
                </a:solidFill>
                <a:latin typeface="Arial" charset="0"/>
                <a:ea typeface="Arial" charset="0"/>
                <a:cs typeface="Arial" charset="0"/>
              </a:defRPr>
            </a:lvl1pPr>
          </a:lstStyle>
          <a:p>
            <a:pPr lvl="0"/>
            <a:r>
              <a:rPr lang="en-US" dirty="0" smtClean="0"/>
              <a:t>Crowe Presentation</a:t>
            </a:r>
            <a:endParaRPr lang="en-US" dirty="0"/>
          </a:p>
        </p:txBody>
      </p:sp>
      <p:sp>
        <p:nvSpPr>
          <p:cNvPr id="34" name="Content Placeholder 32"/>
          <p:cNvSpPr>
            <a:spLocks noGrp="1"/>
          </p:cNvSpPr>
          <p:nvPr>
            <p:ph sz="quarter" idx="13" hasCustomPrompt="1"/>
          </p:nvPr>
        </p:nvSpPr>
        <p:spPr>
          <a:xfrm>
            <a:off x="561141" y="5229616"/>
            <a:ext cx="5939276" cy="303822"/>
          </a:xfrm>
          <a:prstGeom prst="rect">
            <a:avLst/>
          </a:prstGeom>
        </p:spPr>
        <p:txBody>
          <a:bodyPr>
            <a:noAutofit/>
          </a:bodyPr>
          <a:lstStyle>
            <a:lvl1pPr marL="0" indent="0">
              <a:buNone/>
              <a:defRPr sz="2400" b="1" baseline="0">
                <a:solidFill>
                  <a:schemeClr val="bg1"/>
                </a:solidFill>
                <a:latin typeface="Arial" charset="0"/>
                <a:ea typeface="Arial" charset="0"/>
                <a:cs typeface="Arial" charset="0"/>
              </a:defRPr>
            </a:lvl1pPr>
          </a:lstStyle>
          <a:p>
            <a:pPr lvl="0"/>
            <a:r>
              <a:rPr lang="en-US" dirty="0" smtClean="0"/>
              <a:t>Name of the company</a:t>
            </a:r>
            <a:endParaRPr lang="en-US" dirty="0"/>
          </a:p>
        </p:txBody>
      </p:sp>
      <p:sp>
        <p:nvSpPr>
          <p:cNvPr id="35" name="Content Placeholder 32"/>
          <p:cNvSpPr>
            <a:spLocks noGrp="1"/>
          </p:cNvSpPr>
          <p:nvPr>
            <p:ph sz="quarter" idx="14" hasCustomPrompt="1"/>
          </p:nvPr>
        </p:nvSpPr>
        <p:spPr>
          <a:xfrm>
            <a:off x="561149" y="5609638"/>
            <a:ext cx="1559751" cy="260350"/>
          </a:xfrm>
          <a:prstGeom prst="rect">
            <a:avLst/>
          </a:prstGeom>
        </p:spPr>
        <p:txBody>
          <a:bodyPr>
            <a:noAutofit/>
          </a:bodyPr>
          <a:lstStyle>
            <a:lvl1pPr marL="0" indent="0">
              <a:buNone/>
              <a:defRPr sz="1050" baseline="0">
                <a:solidFill>
                  <a:schemeClr val="bg1"/>
                </a:solidFill>
                <a:latin typeface="Arial" charset="0"/>
                <a:ea typeface="Arial" charset="0"/>
                <a:cs typeface="Arial" charset="0"/>
              </a:defRPr>
            </a:lvl1pPr>
          </a:lstStyle>
          <a:p>
            <a:pPr lvl="0"/>
            <a:r>
              <a:rPr lang="en-US" dirty="0" smtClean="0"/>
              <a:t>Audit Tender Proposal </a:t>
            </a:r>
            <a:endParaRPr lang="en-US" dirty="0"/>
          </a:p>
        </p:txBody>
      </p:sp>
      <p:sp>
        <p:nvSpPr>
          <p:cNvPr id="36" name="Content Placeholder 32"/>
          <p:cNvSpPr>
            <a:spLocks noGrp="1"/>
          </p:cNvSpPr>
          <p:nvPr>
            <p:ph sz="quarter" idx="15" hasCustomPrompt="1"/>
          </p:nvPr>
        </p:nvSpPr>
        <p:spPr>
          <a:xfrm>
            <a:off x="2120900" y="5609638"/>
            <a:ext cx="2294646" cy="260350"/>
          </a:xfrm>
          <a:prstGeom prst="rect">
            <a:avLst/>
          </a:prstGeom>
        </p:spPr>
        <p:txBody>
          <a:bodyPr>
            <a:noAutofit/>
          </a:bodyPr>
          <a:lstStyle>
            <a:lvl1pPr marL="0" indent="0">
              <a:buNone/>
              <a:defRPr sz="1050" baseline="0">
                <a:solidFill>
                  <a:srgbClr val="FCB917"/>
                </a:solidFill>
                <a:latin typeface="Arial" charset="0"/>
                <a:ea typeface="Arial" charset="0"/>
                <a:cs typeface="Arial" charset="0"/>
              </a:defRPr>
            </a:lvl1pPr>
          </a:lstStyle>
          <a:p>
            <a:pPr lvl="0"/>
            <a:r>
              <a:rPr lang="en-US" dirty="0" smtClean="0"/>
              <a:t>Month 2017</a:t>
            </a:r>
            <a:endParaRPr lang="en-US" dirty="0"/>
          </a:p>
        </p:txBody>
      </p:sp>
      <p:sp>
        <p:nvSpPr>
          <p:cNvPr id="2" name="TextBox 1"/>
          <p:cNvSpPr txBox="1"/>
          <p:nvPr/>
        </p:nvSpPr>
        <p:spPr>
          <a:xfrm>
            <a:off x="561152" y="6064260"/>
            <a:ext cx="1890202" cy="215444"/>
          </a:xfrm>
          <a:prstGeom prst="rect">
            <a:avLst/>
          </a:prstGeom>
          <a:noFill/>
        </p:spPr>
        <p:txBody>
          <a:bodyPr wrap="square" rtlCol="0">
            <a:spAutoFit/>
          </a:bodyPr>
          <a:lstStyle/>
          <a:p>
            <a:r>
              <a:rPr lang="en-US" sz="800" b="1" i="0" dirty="0" smtClean="0">
                <a:solidFill>
                  <a:schemeClr val="bg1"/>
                </a:solidFill>
                <a:latin typeface="Arial" charset="0"/>
                <a:ea typeface="Arial" charset="0"/>
                <a:cs typeface="Arial" charset="0"/>
              </a:rPr>
              <a:t>Audit</a:t>
            </a:r>
            <a:r>
              <a:rPr lang="en-US" sz="800" b="1" i="0" baseline="0" dirty="0" smtClean="0">
                <a:solidFill>
                  <a:schemeClr val="bg1"/>
                </a:solidFill>
                <a:latin typeface="Arial" charset="0"/>
                <a:ea typeface="Arial" charset="0"/>
                <a:cs typeface="Arial" charset="0"/>
              </a:rPr>
              <a:t> / Tax </a:t>
            </a:r>
            <a:r>
              <a:rPr lang="en-US" sz="800" b="1" i="0" baseline="0" smtClean="0">
                <a:solidFill>
                  <a:schemeClr val="bg1"/>
                </a:solidFill>
                <a:latin typeface="Arial" charset="0"/>
                <a:ea typeface="Arial" charset="0"/>
                <a:cs typeface="Arial" charset="0"/>
              </a:rPr>
              <a:t>/ Advisory</a:t>
            </a:r>
            <a:endParaRPr lang="en-US" sz="800" b="1" i="0" dirty="0">
              <a:solidFill>
                <a:schemeClr val="bg1"/>
              </a:solidFill>
              <a:latin typeface="Arial" charset="0"/>
              <a:ea typeface="Arial" charset="0"/>
              <a:cs typeface="Arial" charset="0"/>
            </a:endParaRPr>
          </a:p>
        </p:txBody>
      </p:sp>
      <p:sp>
        <p:nvSpPr>
          <p:cNvPr id="11" name="TextBox 10"/>
          <p:cNvSpPr txBox="1"/>
          <p:nvPr userDrawn="1"/>
        </p:nvSpPr>
        <p:spPr>
          <a:xfrm>
            <a:off x="8082871" y="75561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9" name="Rectangle 8"/>
          <p:cNvSpPr/>
          <p:nvPr userDrawn="1"/>
        </p:nvSpPr>
        <p:spPr>
          <a:xfrm>
            <a:off x="0" y="6330669"/>
            <a:ext cx="12192000" cy="88908"/>
          </a:xfrm>
          <a:prstGeom prst="rect">
            <a:avLst/>
          </a:prstGeom>
          <a:gradFill>
            <a:gsLst>
              <a:gs pos="31000">
                <a:srgbClr val="EBB913">
                  <a:alpha val="83000"/>
                </a:srgbClr>
              </a:gs>
              <a:gs pos="100000">
                <a:srgbClr val="EBB913">
                  <a:alpha val="9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988" y="649776"/>
            <a:ext cx="2250855" cy="750285"/>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1 char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 y="1930545"/>
            <a:ext cx="11277600" cy="4442030"/>
          </a:xfrm>
        </p:spPr>
        <p:txBody>
          <a:bodyPr lIns="0" tIns="0" rIns="0" bIns="0">
            <a:noAutofit/>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2" name="Straight Connector 11"/>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7" name="TextBox 16"/>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4"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2"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sp>
        <p:nvSpPr>
          <p:cNvPr id="8" name="Content Placeholder 2"/>
          <p:cNvSpPr>
            <a:spLocks noGrp="1"/>
          </p:cNvSpPr>
          <p:nvPr>
            <p:ph sz="quarter" idx="10"/>
          </p:nvPr>
        </p:nvSpPr>
        <p:spPr>
          <a:xfrm>
            <a:off x="457200" y="1440000"/>
            <a:ext cx="11277599" cy="324000"/>
          </a:xfrm>
          <a:solidFill>
            <a:srgbClr val="F3B329"/>
          </a:solidFill>
        </p:spPr>
        <p:txBody>
          <a:bodyPr anchor="ctr" anchorCtr="0"/>
          <a:lstStyle>
            <a:lvl1pPr marL="0" indent="0" algn="ctr">
              <a:spcBef>
                <a:spcPts val="0"/>
              </a:spcBef>
              <a:buFontTx/>
              <a:buNone/>
              <a:defRPr sz="1800" b="1">
                <a:solidFill>
                  <a:schemeClr val="tx2">
                    <a:lumMod val="75000"/>
                  </a:schemeClr>
                </a:solidFill>
              </a:defRPr>
            </a:lvl1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 4 charts">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457200"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Box 10"/>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2" name="TextBox 11"/>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3"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4"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26" name="Straight Connector 25"/>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quarter" idx="13"/>
          </p:nvPr>
        </p:nvSpPr>
        <p:spPr>
          <a:xfrm>
            <a:off x="443077"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6" name="Content Placeholder 2"/>
          <p:cNvSpPr>
            <a:spLocks noGrp="1"/>
          </p:cNvSpPr>
          <p:nvPr>
            <p:ph sz="quarter" idx="19"/>
          </p:nvPr>
        </p:nvSpPr>
        <p:spPr>
          <a:xfrm>
            <a:off x="443077"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7" name="Content Placeholder 2"/>
          <p:cNvSpPr>
            <a:spLocks noGrp="1"/>
          </p:cNvSpPr>
          <p:nvPr>
            <p:ph sz="quarter" idx="27"/>
          </p:nvPr>
        </p:nvSpPr>
        <p:spPr>
          <a:xfrm>
            <a:off x="6211938" y="402767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8" name="Content Placeholder 2"/>
          <p:cNvSpPr>
            <a:spLocks noGrp="1"/>
          </p:cNvSpPr>
          <p:nvPr>
            <p:ph sz="quarter" idx="28"/>
          </p:nvPr>
        </p:nvSpPr>
        <p:spPr>
          <a:xfrm>
            <a:off x="6211938"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4"/>
          <p:cNvSpPr>
            <a:spLocks noGrp="1"/>
          </p:cNvSpPr>
          <p:nvPr>
            <p:ph sz="quarter" idx="29"/>
          </p:nvPr>
        </p:nvSpPr>
        <p:spPr>
          <a:xfrm>
            <a:off x="457200"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4"/>
          <p:cNvSpPr>
            <a:spLocks noGrp="1"/>
          </p:cNvSpPr>
          <p:nvPr>
            <p:ph sz="quarter" idx="30"/>
          </p:nvPr>
        </p:nvSpPr>
        <p:spPr>
          <a:xfrm>
            <a:off x="6211938"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1" name="Content Placeholder 4"/>
          <p:cNvSpPr>
            <a:spLocks noGrp="1"/>
          </p:cNvSpPr>
          <p:nvPr>
            <p:ph sz="quarter" idx="31"/>
          </p:nvPr>
        </p:nvSpPr>
        <p:spPr>
          <a:xfrm>
            <a:off x="6211938"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p15:clr>
            <a:srgbClr val="FBAE40"/>
          </p15:clr>
        </p15:guide>
        <p15:guide id="2" pos="74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 2 charts and one column">
    <p:spTree>
      <p:nvGrpSpPr>
        <p:cNvPr id="1" name=""/>
        <p:cNvGrpSpPr/>
        <p:nvPr/>
      </p:nvGrpSpPr>
      <p:grpSpPr>
        <a:xfrm>
          <a:off x="0" y="0"/>
          <a:ext cx="0" cy="0"/>
          <a:chOff x="0" y="0"/>
          <a:chExt cx="0" cy="0"/>
        </a:xfrm>
      </p:grpSpPr>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4"/>
          <p:cNvSpPr>
            <a:spLocks noGrp="1"/>
          </p:cNvSpPr>
          <p:nvPr>
            <p:ph sz="quarter" idx="22"/>
          </p:nvPr>
        </p:nvSpPr>
        <p:spPr>
          <a:xfrm>
            <a:off x="457200"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quarter" idx="13"/>
          </p:nvPr>
        </p:nvSpPr>
        <p:spPr>
          <a:xfrm>
            <a:off x="443077"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2"/>
          <p:cNvSpPr>
            <a:spLocks noGrp="1"/>
          </p:cNvSpPr>
          <p:nvPr>
            <p:ph sz="quarter" idx="19"/>
          </p:nvPr>
        </p:nvSpPr>
        <p:spPr>
          <a:xfrm>
            <a:off x="443077"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21" name="Content Placeholder 4"/>
          <p:cNvSpPr>
            <a:spLocks noGrp="1"/>
          </p:cNvSpPr>
          <p:nvPr>
            <p:ph sz="quarter" idx="29"/>
          </p:nvPr>
        </p:nvSpPr>
        <p:spPr>
          <a:xfrm>
            <a:off x="457200"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3" name="Content Placeholder 4"/>
          <p:cNvSpPr>
            <a:spLocks noGrp="1"/>
          </p:cNvSpPr>
          <p:nvPr>
            <p:ph sz="quarter" idx="23"/>
          </p:nvPr>
        </p:nvSpPr>
        <p:spPr>
          <a:xfrm>
            <a:off x="6184603" y="1438822"/>
            <a:ext cx="5550195" cy="5093966"/>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 column and 2 charts">
    <p:spTree>
      <p:nvGrpSpPr>
        <p:cNvPr id="1" name=""/>
        <p:cNvGrpSpPr/>
        <p:nvPr/>
      </p:nvGrpSpPr>
      <p:grpSpPr>
        <a:xfrm>
          <a:off x="0" y="0"/>
          <a:ext cx="0" cy="0"/>
          <a:chOff x="0" y="0"/>
          <a:chExt cx="0" cy="0"/>
        </a:xfrm>
      </p:grpSpPr>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4"/>
          <p:cNvSpPr>
            <a:spLocks noGrp="1"/>
          </p:cNvSpPr>
          <p:nvPr>
            <p:ph sz="quarter" idx="22"/>
          </p:nvPr>
        </p:nvSpPr>
        <p:spPr>
          <a:xfrm>
            <a:off x="6184973"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quarter" idx="13"/>
          </p:nvPr>
        </p:nvSpPr>
        <p:spPr>
          <a:xfrm>
            <a:off x="6170850"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2"/>
          <p:cNvSpPr>
            <a:spLocks noGrp="1"/>
          </p:cNvSpPr>
          <p:nvPr>
            <p:ph sz="quarter" idx="19"/>
          </p:nvPr>
        </p:nvSpPr>
        <p:spPr>
          <a:xfrm>
            <a:off x="6170850"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21" name="Content Placeholder 4"/>
          <p:cNvSpPr>
            <a:spLocks noGrp="1"/>
          </p:cNvSpPr>
          <p:nvPr>
            <p:ph sz="quarter" idx="29"/>
          </p:nvPr>
        </p:nvSpPr>
        <p:spPr>
          <a:xfrm>
            <a:off x="6184973"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4"/>
          <p:cNvSpPr>
            <a:spLocks noGrp="1"/>
          </p:cNvSpPr>
          <p:nvPr>
            <p:ph sz="quarter" idx="23"/>
          </p:nvPr>
        </p:nvSpPr>
        <p:spPr>
          <a:xfrm>
            <a:off x="457200" y="1438822"/>
            <a:ext cx="5550195" cy="5093966"/>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4" name="Rectangle 3"/>
          <p:cNvSpPr/>
          <p:nvPr userDrawn="1"/>
        </p:nvSpPr>
        <p:spPr>
          <a:xfrm>
            <a:off x="829252" y="1472420"/>
            <a:ext cx="10697728" cy="1502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5"/>
          <p:cNvSpPr>
            <a:spLocks noGrp="1"/>
          </p:cNvSpPr>
          <p:nvPr>
            <p:ph type="body" sz="quarter" idx="11" hasCustomPrompt="1"/>
          </p:nvPr>
        </p:nvSpPr>
        <p:spPr>
          <a:xfrm>
            <a:off x="2402045" y="1542083"/>
            <a:ext cx="6433153" cy="236360"/>
          </a:xfrm>
        </p:spPr>
        <p:txBody>
          <a:bodyPr tIns="0" bIns="0">
            <a:noAutofit/>
          </a:bodyPr>
          <a:lstStyle>
            <a:lvl1pPr>
              <a:defRPr sz="1600" b="1" baseline="0">
                <a:solidFill>
                  <a:schemeClr val="tx1"/>
                </a:solidFill>
              </a:defRPr>
            </a:lvl1pPr>
          </a:lstStyle>
          <a:p>
            <a:pPr lvl="0"/>
            <a:r>
              <a:rPr lang="en-US" dirty="0" smtClean="0"/>
              <a:t>Role in Project</a:t>
            </a:r>
            <a:endParaRPr lang="en-US" dirty="0"/>
          </a:p>
        </p:txBody>
      </p:sp>
      <p:sp>
        <p:nvSpPr>
          <p:cNvPr id="8" name="Text Placeholder 17"/>
          <p:cNvSpPr>
            <a:spLocks noGrp="1"/>
          </p:cNvSpPr>
          <p:nvPr>
            <p:ph type="body" sz="quarter" idx="12" hasCustomPrompt="1"/>
          </p:nvPr>
        </p:nvSpPr>
        <p:spPr>
          <a:xfrm>
            <a:off x="2401701" y="1811156"/>
            <a:ext cx="6433498" cy="237391"/>
          </a:xfrm>
        </p:spPr>
        <p:txBody>
          <a:bodyPr tIns="0" bIns="0">
            <a:noAutofit/>
          </a:bodyPr>
          <a:lstStyle>
            <a:lvl1pPr>
              <a:defRPr sz="1050" b="1" baseline="0">
                <a:solidFill>
                  <a:schemeClr val="tx1"/>
                </a:solidFill>
              </a:defRPr>
            </a:lvl1pPr>
          </a:lstStyle>
          <a:p>
            <a:pPr lvl="0"/>
            <a:r>
              <a:rPr lang="en-US" dirty="0" smtClean="0"/>
              <a:t>Name, Position in Crowe | Team</a:t>
            </a:r>
            <a:endParaRPr lang="en-US" dirty="0"/>
          </a:p>
        </p:txBody>
      </p:sp>
      <p:sp>
        <p:nvSpPr>
          <p:cNvPr id="9" name="Text Placeholder 17"/>
          <p:cNvSpPr>
            <a:spLocks noGrp="1"/>
          </p:cNvSpPr>
          <p:nvPr>
            <p:ph type="body" sz="quarter" idx="13" hasCustomPrompt="1"/>
          </p:nvPr>
        </p:nvSpPr>
        <p:spPr>
          <a:xfrm>
            <a:off x="2401702" y="2050067"/>
            <a:ext cx="8839948" cy="873262"/>
          </a:xfrm>
        </p:spPr>
        <p:txBody>
          <a:bodyPr tIns="0" bIns="0">
            <a:noAutofit/>
          </a:bodyPr>
          <a:lstStyle>
            <a:lvl1pPr>
              <a:defRPr sz="900" baseline="0">
                <a:solidFill>
                  <a:schemeClr val="tx1"/>
                </a:solidFill>
              </a:defRPr>
            </a:lvl1pPr>
          </a:lstStyle>
          <a:p>
            <a:pPr lvl="0"/>
            <a:r>
              <a:rPr lang="en-US" dirty="0" smtClean="0"/>
              <a:t>Introduction text / key experience</a:t>
            </a:r>
            <a:endParaRPr lang="en-US" dirty="0"/>
          </a:p>
        </p:txBody>
      </p:sp>
      <p:sp>
        <p:nvSpPr>
          <p:cNvPr id="10" name="Text Placeholder 92"/>
          <p:cNvSpPr>
            <a:spLocks noGrp="1"/>
          </p:cNvSpPr>
          <p:nvPr>
            <p:ph type="body" sz="quarter" idx="19" hasCustomPrompt="1"/>
          </p:nvPr>
        </p:nvSpPr>
        <p:spPr>
          <a:xfrm>
            <a:off x="9130871" y="1660714"/>
            <a:ext cx="2396110" cy="144287"/>
          </a:xfrm>
        </p:spPr>
        <p:txBody>
          <a:bodyPr lIns="0" tIns="0" rIns="0" bIns="0">
            <a:normAutofit/>
          </a:bodyPr>
          <a:lstStyle>
            <a:lvl1pPr>
              <a:defRPr sz="800" u="sng" baseline="0">
                <a:solidFill>
                  <a:srgbClr val="00B0F0"/>
                </a:solidFill>
              </a:defRPr>
            </a:lvl1pPr>
          </a:lstStyle>
          <a:p>
            <a:pPr lvl="0"/>
            <a:r>
              <a:rPr lang="en-US" smtClean="0"/>
              <a:t>your.email@crowehorwath.ie</a:t>
            </a:r>
            <a:endParaRPr lang="en-US" dirty="0"/>
          </a:p>
        </p:txBody>
      </p:sp>
      <p:sp>
        <p:nvSpPr>
          <p:cNvPr id="11" name="Text Placeholder 92"/>
          <p:cNvSpPr>
            <a:spLocks noGrp="1"/>
          </p:cNvSpPr>
          <p:nvPr>
            <p:ph type="body" sz="quarter" idx="20" hasCustomPrompt="1"/>
          </p:nvPr>
        </p:nvSpPr>
        <p:spPr>
          <a:xfrm>
            <a:off x="9130871" y="1817367"/>
            <a:ext cx="2396110" cy="144287"/>
          </a:xfrm>
        </p:spPr>
        <p:txBody>
          <a:bodyPr lIns="0" tIns="0" rIns="0" bIns="0">
            <a:noAutofit/>
          </a:bodyPr>
          <a:lstStyle>
            <a:lvl1pPr>
              <a:defRPr sz="800" u="none" baseline="0">
                <a:solidFill>
                  <a:schemeClr val="tx1"/>
                </a:solidFill>
              </a:defRPr>
            </a:lvl1pPr>
          </a:lstStyle>
          <a:p>
            <a:pPr lvl="0"/>
            <a:r>
              <a:rPr lang="en-US" dirty="0" smtClean="0"/>
              <a:t>Ph.: 00-000-0000</a:t>
            </a:r>
            <a:endParaRPr lang="en-US" dirty="0"/>
          </a:p>
        </p:txBody>
      </p:sp>
      <p:sp>
        <p:nvSpPr>
          <p:cNvPr id="12" name="Text Placeholder 8"/>
          <p:cNvSpPr>
            <a:spLocks noGrp="1"/>
          </p:cNvSpPr>
          <p:nvPr>
            <p:ph type="body" sz="quarter" idx="25" hasCustomPrompt="1"/>
          </p:nvPr>
        </p:nvSpPr>
        <p:spPr>
          <a:xfrm>
            <a:off x="829252" y="2974699"/>
            <a:ext cx="5686903" cy="1255387"/>
          </a:xfrm>
          <a:solidFill>
            <a:srgbClr val="E7E7E7"/>
          </a:solidFill>
        </p:spPr>
        <p:txBody>
          <a:bodyPr lIns="182880" tIns="274320">
            <a:noAutofit/>
          </a:bodyPr>
          <a:lstStyle>
            <a:lvl1pPr>
              <a:defRPr sz="900" baseline="0">
                <a:solidFill>
                  <a:schemeClr val="tx1"/>
                </a:solidFill>
              </a:defRPr>
            </a:lvl1pPr>
            <a:lvl2pPr>
              <a:defRPr sz="900"/>
            </a:lvl2pPr>
            <a:lvl3pPr>
              <a:defRPr sz="900"/>
            </a:lvl3pPr>
          </a:lstStyle>
          <a:p>
            <a:pPr lvl="0"/>
            <a:r>
              <a:rPr lang="en-US" dirty="0" smtClean="0"/>
              <a:t>Insert text here.</a:t>
            </a:r>
          </a:p>
        </p:txBody>
      </p:sp>
      <p:sp>
        <p:nvSpPr>
          <p:cNvPr id="15" name="Picture Placeholder 12"/>
          <p:cNvSpPr>
            <a:spLocks noGrp="1"/>
          </p:cNvSpPr>
          <p:nvPr>
            <p:ph type="pic" sz="quarter" idx="10"/>
          </p:nvPr>
        </p:nvSpPr>
        <p:spPr>
          <a:xfrm>
            <a:off x="829251" y="1472419"/>
            <a:ext cx="1387339" cy="1502279"/>
          </a:xfrm>
          <a:prstGeom prst="rect">
            <a:avLst/>
          </a:prstGeom>
          <a:blipFill dpi="0" rotWithShape="1">
            <a:blip r:embed="rId2">
              <a:extLst>
                <a:ext uri="{28A0092B-C50C-407E-A947-70E740481C1C}">
                  <a14:useLocalDpi xmlns:a14="http://schemas.microsoft.com/office/drawing/2010/main"/>
                </a:ext>
              </a:extLst>
            </a:blip>
            <a:srcRect/>
            <a:stretch>
              <a:fillRect/>
            </a:stretch>
          </a:blipFill>
          <a:ln w="28575">
            <a:noFill/>
          </a:ln>
        </p:spPr>
        <p:txBody>
          <a:bodyPr>
            <a:normAutofit/>
          </a:bodyPr>
          <a:lstStyle>
            <a:lvl1pPr>
              <a:defRPr sz="700"/>
            </a:lvl1pPr>
          </a:lstStyle>
          <a:p>
            <a:r>
              <a:rPr lang="en-US" smtClean="0"/>
              <a:t>Click icon to add picture</a:t>
            </a:r>
            <a:endParaRPr lang="en-US" dirty="0"/>
          </a:p>
        </p:txBody>
      </p:sp>
      <p:sp>
        <p:nvSpPr>
          <p:cNvPr id="17" name="Text Placeholder 8"/>
          <p:cNvSpPr>
            <a:spLocks noGrp="1"/>
          </p:cNvSpPr>
          <p:nvPr>
            <p:ph type="body" sz="quarter" idx="27" hasCustomPrompt="1"/>
          </p:nvPr>
        </p:nvSpPr>
        <p:spPr>
          <a:xfrm>
            <a:off x="6516155" y="2974699"/>
            <a:ext cx="5010825" cy="1255387"/>
          </a:xfrm>
          <a:solidFill>
            <a:srgbClr val="E7E7E7"/>
          </a:solidFill>
        </p:spPr>
        <p:txBody>
          <a:bodyPr lIns="91440" tIns="274320">
            <a:noAutofit/>
          </a:bodyPr>
          <a:lstStyle>
            <a:lvl1pPr>
              <a:defRPr sz="900" baseline="0">
                <a:solidFill>
                  <a:schemeClr val="tx1"/>
                </a:solidFill>
              </a:defRPr>
            </a:lvl1pPr>
            <a:lvl2pPr>
              <a:defRPr sz="900"/>
            </a:lvl2pPr>
            <a:lvl3pPr>
              <a:defRPr sz="900"/>
            </a:lvl3pPr>
          </a:lstStyle>
          <a:p>
            <a:pPr lvl="0"/>
            <a:r>
              <a:rPr lang="en-US" dirty="0" smtClean="0"/>
              <a:t>Insert text here.</a:t>
            </a:r>
          </a:p>
        </p:txBody>
      </p:sp>
      <p:sp>
        <p:nvSpPr>
          <p:cNvPr id="28" name="Text Placeholder 8"/>
          <p:cNvSpPr>
            <a:spLocks noGrp="1"/>
          </p:cNvSpPr>
          <p:nvPr>
            <p:ph type="body" sz="quarter" idx="30" hasCustomPrompt="1"/>
          </p:nvPr>
        </p:nvSpPr>
        <p:spPr>
          <a:xfrm>
            <a:off x="9130871" y="2974699"/>
            <a:ext cx="2396109" cy="1255387"/>
          </a:xfrm>
          <a:noFill/>
        </p:spPr>
        <p:txBody>
          <a:bodyPr lIns="91440" tIns="274320">
            <a:noAutofit/>
          </a:bodyPr>
          <a:lstStyle>
            <a:lvl1pPr>
              <a:defRPr sz="900" baseline="0">
                <a:solidFill>
                  <a:schemeClr val="tx1"/>
                </a:solidFill>
              </a:defRPr>
            </a:lvl1pPr>
            <a:lvl2pPr>
              <a:defRPr sz="900">
                <a:solidFill>
                  <a:schemeClr val="tx2"/>
                </a:solidFill>
              </a:defRPr>
            </a:lvl2pPr>
            <a:lvl3pPr>
              <a:defRPr sz="900">
                <a:solidFill>
                  <a:schemeClr val="tx2"/>
                </a:solidFill>
              </a:defRPr>
            </a:lvl3pPr>
          </a:lstStyle>
          <a:p>
            <a:pPr lvl="0"/>
            <a:r>
              <a:rPr lang="en-US" dirty="0" smtClean="0"/>
              <a:t>Insert text here.</a:t>
            </a:r>
          </a:p>
        </p:txBody>
      </p:sp>
      <p:sp>
        <p:nvSpPr>
          <p:cNvPr id="29" name="Text Placeholder 8"/>
          <p:cNvSpPr>
            <a:spLocks noGrp="1"/>
          </p:cNvSpPr>
          <p:nvPr>
            <p:ph type="body" sz="quarter" idx="31" hasCustomPrompt="1"/>
          </p:nvPr>
        </p:nvSpPr>
        <p:spPr>
          <a:xfrm>
            <a:off x="829252" y="4244239"/>
            <a:ext cx="10697728" cy="2093787"/>
          </a:xfrm>
          <a:noFill/>
        </p:spPr>
        <p:txBody>
          <a:bodyPr lIns="182880" tIns="274320">
            <a:noAutofit/>
          </a:bodyPr>
          <a:lstStyle>
            <a:lvl1pPr>
              <a:defRPr sz="900" baseline="0">
                <a:solidFill>
                  <a:schemeClr val="tx1"/>
                </a:solidFill>
              </a:defRPr>
            </a:lvl1pPr>
            <a:lvl2pPr>
              <a:defRPr sz="700">
                <a:solidFill>
                  <a:schemeClr val="tx2"/>
                </a:solidFill>
              </a:defRPr>
            </a:lvl2pPr>
            <a:lvl3pPr>
              <a:defRPr sz="800">
                <a:solidFill>
                  <a:schemeClr val="tx2"/>
                </a:solidFill>
              </a:defRPr>
            </a:lvl3pPr>
          </a:lstStyle>
          <a:p>
            <a:pPr lvl="0"/>
            <a:r>
              <a:rPr lang="en-US" dirty="0" smtClean="0"/>
              <a:t>Insert text here.</a:t>
            </a:r>
          </a:p>
        </p:txBody>
      </p:sp>
      <p:sp>
        <p:nvSpPr>
          <p:cNvPr id="18" name="TextBox 17"/>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21" name="TextBox 2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2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3"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cxnSp>
        <p:nvCxnSpPr>
          <p:cNvPr id="24" name="Straight Connector 2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  Blue">
    <p:bg>
      <p:bgPr>
        <a:solidFill>
          <a:srgbClr val="00254A"/>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lvl1pPr>
          </a:lstStyle>
          <a:p>
            <a:r>
              <a:rPr lang="en-US" dirty="0" smtClean="0"/>
              <a:t>Your headshot</a:t>
            </a:r>
            <a:endParaRPr lang="en-US" dirty="0"/>
          </a:p>
        </p:txBody>
      </p:sp>
      <p:sp>
        <p:nvSpPr>
          <p:cNvPr id="10" name="TextBox 9"/>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bg1"/>
                </a:solidFill>
                <a:effectLst/>
                <a:latin typeface="Arial" charset="0"/>
                <a:ea typeface="Arial" charset="0"/>
                <a:cs typeface="Arial" charset="0"/>
              </a:rPr>
              <a:t>Crowe</a:t>
            </a:r>
            <a:endParaRPr lang="en-US" sz="894" kern="1200" dirty="0" smtClean="0">
              <a:solidFill>
                <a:schemeClr val="bg1"/>
              </a:solidFill>
              <a:effectLst/>
              <a:latin typeface="Arial" charset="0"/>
              <a:ea typeface="Arial" charset="0"/>
              <a:cs typeface="Arial" charset="0"/>
            </a:endParaRPr>
          </a:p>
          <a:p>
            <a:r>
              <a:rPr lang="en-US" sz="894" kern="1200" dirty="0" smtClean="0">
                <a:solidFill>
                  <a:schemeClr val="bg1"/>
                </a:solidFill>
                <a:effectLst/>
                <a:latin typeface="Arial" charset="0"/>
                <a:ea typeface="Arial" charset="0"/>
                <a:cs typeface="Arial" charset="0"/>
              </a:rPr>
              <a:t>Marine House</a:t>
            </a:r>
          </a:p>
          <a:p>
            <a:r>
              <a:rPr lang="en-US" sz="894" kern="1200" dirty="0" err="1" smtClean="0">
                <a:solidFill>
                  <a:schemeClr val="bg1"/>
                </a:solidFill>
                <a:effectLst/>
                <a:latin typeface="Arial" charset="0"/>
                <a:ea typeface="Arial" charset="0"/>
                <a:cs typeface="Arial" charset="0"/>
              </a:rPr>
              <a:t>Clanwilliam</a:t>
            </a:r>
            <a:r>
              <a:rPr lang="en-US" sz="894" kern="1200" dirty="0" smtClean="0">
                <a:solidFill>
                  <a:schemeClr val="bg1"/>
                </a:solidFill>
                <a:effectLst/>
                <a:latin typeface="Arial" charset="0"/>
                <a:ea typeface="Arial" charset="0"/>
                <a:cs typeface="Arial" charset="0"/>
              </a:rPr>
              <a:t> Place</a:t>
            </a:r>
          </a:p>
          <a:p>
            <a:r>
              <a:rPr lang="en-US" sz="894" kern="1200" dirty="0" smtClean="0">
                <a:solidFill>
                  <a:schemeClr val="bg1"/>
                </a:solidFill>
                <a:effectLst/>
                <a:latin typeface="Arial" charset="0"/>
                <a:ea typeface="Arial" charset="0"/>
                <a:cs typeface="Arial" charset="0"/>
              </a:rPr>
              <a:t>Dublin 2</a:t>
            </a:r>
          </a:p>
          <a:p>
            <a:r>
              <a:rPr lang="en-US" sz="894" kern="1200" dirty="0" smtClean="0">
                <a:solidFill>
                  <a:schemeClr val="bg1"/>
                </a:solidFill>
                <a:effectLst/>
                <a:latin typeface="Arial" charset="0"/>
                <a:ea typeface="Arial" charset="0"/>
                <a:cs typeface="Arial" charset="0"/>
              </a:rPr>
              <a:t>Ireland</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pPr marL="0" indent="0">
              <a:tabLst>
                <a:tab pos="277317" algn="l"/>
              </a:tabLst>
            </a:pPr>
            <a:r>
              <a:rPr lang="en-US" sz="894" kern="1200" dirty="0" smtClean="0">
                <a:solidFill>
                  <a:schemeClr val="bg1"/>
                </a:solidFill>
                <a:effectLst/>
                <a:latin typeface="Arial" charset="0"/>
                <a:ea typeface="Arial" charset="0"/>
                <a:cs typeface="Arial" charset="0"/>
              </a:rPr>
              <a:t>Tel: 	+353 1 448 2200</a:t>
            </a:r>
          </a:p>
          <a:p>
            <a:pPr marL="0" indent="0">
              <a:tabLst>
                <a:tab pos="277317" algn="l"/>
              </a:tabLst>
            </a:pPr>
            <a:r>
              <a:rPr lang="en-US" sz="894" kern="1200" dirty="0" smtClean="0">
                <a:solidFill>
                  <a:schemeClr val="bg1"/>
                </a:solidFill>
                <a:effectLst/>
                <a:latin typeface="Arial" charset="0"/>
                <a:ea typeface="Arial" charset="0"/>
                <a:cs typeface="Arial" charset="0"/>
              </a:rPr>
              <a:t>Fax:</a:t>
            </a:r>
            <a:r>
              <a:rPr lang="en-US" sz="894" kern="1200" baseline="0" dirty="0" smtClean="0">
                <a:solidFill>
                  <a:schemeClr val="bg1"/>
                </a:solidFill>
                <a:effectLst/>
                <a:latin typeface="Arial" charset="0"/>
                <a:ea typeface="Arial" charset="0"/>
                <a:cs typeface="Arial" charset="0"/>
              </a:rPr>
              <a:t>	</a:t>
            </a:r>
            <a:r>
              <a:rPr lang="en-US" sz="894" kern="1200" dirty="0" smtClean="0">
                <a:solidFill>
                  <a:schemeClr val="bg1"/>
                </a:solidFill>
                <a:effectLst/>
                <a:latin typeface="Arial" charset="0"/>
                <a:ea typeface="Arial" charset="0"/>
                <a:cs typeface="Arial" charset="0"/>
              </a:rPr>
              <a:t>+353 1 448 2201</a:t>
            </a:r>
          </a:p>
          <a:p>
            <a:r>
              <a:rPr lang="en-US" sz="894" kern="1200" dirty="0" err="1" smtClean="0">
                <a:solidFill>
                  <a:schemeClr val="bg1"/>
                </a:solidFill>
                <a:effectLst/>
                <a:latin typeface="Arial" charset="0"/>
                <a:ea typeface="Arial" charset="0"/>
                <a:cs typeface="Arial" charset="0"/>
              </a:rPr>
              <a:t>www.crowe.ie</a:t>
            </a:r>
            <a:r>
              <a:rPr lang="en-US" sz="894" kern="1200" dirty="0" smtClean="0">
                <a:solidFill>
                  <a:schemeClr val="bg1"/>
                </a:solidFill>
                <a:effectLst/>
                <a:latin typeface="Arial" charset="0"/>
                <a:ea typeface="Arial" charset="0"/>
                <a:cs typeface="Arial" charset="0"/>
              </a:rPr>
              <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r>
              <a:rPr lang="en-US" sz="770" kern="1200" dirty="0" smtClean="0">
                <a:solidFill>
                  <a:schemeClr val="bg1"/>
                </a:solidFill>
                <a:effectLst/>
                <a:latin typeface="+mn-lt"/>
                <a:ea typeface="+mn-ea"/>
                <a:cs typeface="+mn-cs"/>
              </a:rPr>
              <a:t>Crowe Ireland is a member of Crowe Global, a Swiss </a:t>
            </a:r>
            <a:r>
              <a:rPr lang="en-US" sz="770" kern="1200" dirty="0" err="1" smtClean="0">
                <a:solidFill>
                  <a:schemeClr val="bg1"/>
                </a:solidFill>
                <a:effectLst/>
                <a:latin typeface="+mn-lt"/>
                <a:ea typeface="+mn-ea"/>
                <a:cs typeface="+mn-cs"/>
              </a:rPr>
              <a:t>verein</a:t>
            </a:r>
            <a:r>
              <a:rPr lang="en-US" sz="770" kern="1200" dirty="0" smtClean="0">
                <a:solidFill>
                  <a:schemeClr val="bg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bg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bg1"/>
                </a:solidFill>
                <a:effectLst/>
                <a:latin typeface="+mn-lt"/>
                <a:ea typeface="+mn-ea"/>
                <a:cs typeface="+mn-cs"/>
              </a:rPr>
              <a:t>© 2019 Crowe Ireland.</a:t>
            </a:r>
          </a:p>
        </p:txBody>
      </p:sp>
      <p:sp>
        <p:nvSpPr>
          <p:cNvPr id="11"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userDrawn="1">
          <p15:clr>
            <a:srgbClr val="FBAE40"/>
          </p15:clr>
        </p15:guide>
        <p15:guide id="2" pos="7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 White">
    <p:bg>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tx1">
                    <a:lumMod val="95000"/>
                    <a:lumOff val="5000"/>
                  </a:schemeClr>
                </a:solidFill>
                <a:latin typeface="Arial" charset="0"/>
                <a:ea typeface="Arial" charset="0"/>
                <a:cs typeface="Arial" charset="0"/>
              </a:rPr>
              <a:t>Smart decisions. Lasting value.</a:t>
            </a:r>
            <a:endParaRPr lang="en-US" sz="1150" b="1" dirty="0">
              <a:solidFill>
                <a:schemeClr val="tx1">
                  <a:lumMod val="95000"/>
                  <a:lumOff val="5000"/>
                </a:schemeClr>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tx1">
                    <a:lumMod val="95000"/>
                    <a:lumOff val="5000"/>
                  </a:schemeClr>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tx1">
                    <a:lumMod val="95000"/>
                    <a:lumOff val="5000"/>
                  </a:schemeClr>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solidFill>
                  <a:schemeClr val="tx1">
                    <a:lumMod val="95000"/>
                    <a:lumOff val="5000"/>
                  </a:schemeClr>
                </a:solidFill>
              </a:defRPr>
            </a:lvl1pPr>
          </a:lstStyle>
          <a:p>
            <a:r>
              <a:rPr lang="en-US" dirty="0" smtClean="0"/>
              <a:t>Your headshot</a:t>
            </a:r>
            <a:endParaRPr lang="en-US" dirty="0"/>
          </a:p>
        </p:txBody>
      </p:sp>
      <p:sp>
        <p:nvSpPr>
          <p:cNvPr id="10" name="TextBox 9"/>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tx1">
                    <a:lumMod val="95000"/>
                    <a:lumOff val="5000"/>
                  </a:schemeClr>
                </a:solidFill>
                <a:effectLst/>
                <a:latin typeface="Arial" charset="0"/>
                <a:ea typeface="Arial" charset="0"/>
                <a:cs typeface="Arial" charset="0"/>
              </a:rPr>
              <a:t>Crowe</a:t>
            </a:r>
            <a:endParaRPr lang="en-US" sz="894" kern="1200" dirty="0" smtClean="0">
              <a:solidFill>
                <a:schemeClr val="tx1">
                  <a:lumMod val="95000"/>
                  <a:lumOff val="5000"/>
                </a:schemeClr>
              </a:solidFill>
              <a:effectLst/>
              <a:latin typeface="Arial" charset="0"/>
              <a:ea typeface="Arial" charset="0"/>
              <a:cs typeface="Arial" charset="0"/>
            </a:endParaRPr>
          </a:p>
          <a:p>
            <a:r>
              <a:rPr lang="en-US" sz="894" kern="1200" dirty="0" smtClean="0">
                <a:solidFill>
                  <a:schemeClr val="tx1">
                    <a:lumMod val="95000"/>
                    <a:lumOff val="5000"/>
                  </a:schemeClr>
                </a:solidFill>
                <a:effectLst/>
                <a:latin typeface="Arial" charset="0"/>
                <a:ea typeface="Arial" charset="0"/>
                <a:cs typeface="Arial" charset="0"/>
              </a:rPr>
              <a:t>Marine House</a:t>
            </a:r>
          </a:p>
          <a:p>
            <a:r>
              <a:rPr lang="en-US" sz="894" kern="1200" dirty="0" err="1" smtClean="0">
                <a:solidFill>
                  <a:schemeClr val="tx1">
                    <a:lumMod val="95000"/>
                    <a:lumOff val="5000"/>
                  </a:schemeClr>
                </a:solidFill>
                <a:effectLst/>
                <a:latin typeface="Arial" charset="0"/>
                <a:ea typeface="Arial" charset="0"/>
                <a:cs typeface="Arial" charset="0"/>
              </a:rPr>
              <a:t>Clanwilliam</a:t>
            </a:r>
            <a:r>
              <a:rPr lang="en-US" sz="894" kern="1200" dirty="0" smtClean="0">
                <a:solidFill>
                  <a:schemeClr val="tx1">
                    <a:lumMod val="95000"/>
                    <a:lumOff val="5000"/>
                  </a:schemeClr>
                </a:solidFill>
                <a:effectLst/>
                <a:latin typeface="Arial" charset="0"/>
                <a:ea typeface="Arial" charset="0"/>
                <a:cs typeface="Arial" charset="0"/>
              </a:rPr>
              <a:t> Place</a:t>
            </a:r>
          </a:p>
          <a:p>
            <a:r>
              <a:rPr lang="en-US" sz="894" kern="1200" dirty="0" smtClean="0">
                <a:solidFill>
                  <a:schemeClr val="tx1">
                    <a:lumMod val="95000"/>
                    <a:lumOff val="5000"/>
                  </a:schemeClr>
                </a:solidFill>
                <a:effectLst/>
                <a:latin typeface="Arial" charset="0"/>
                <a:ea typeface="Arial" charset="0"/>
                <a:cs typeface="Arial" charset="0"/>
              </a:rPr>
              <a:t>Dublin 2</a:t>
            </a:r>
          </a:p>
          <a:p>
            <a:r>
              <a:rPr lang="en-US" sz="894" kern="1200" dirty="0" smtClean="0">
                <a:solidFill>
                  <a:schemeClr val="tx1">
                    <a:lumMod val="95000"/>
                    <a:lumOff val="5000"/>
                  </a:schemeClr>
                </a:solidFill>
                <a:effectLst/>
                <a:latin typeface="Arial" charset="0"/>
                <a:ea typeface="Arial" charset="0"/>
                <a:cs typeface="Arial" charset="0"/>
              </a:rPr>
              <a:t>Ireland</a:t>
            </a:r>
            <a:br>
              <a:rPr lang="en-US" sz="894" kern="1200" dirty="0" smtClean="0">
                <a:solidFill>
                  <a:schemeClr val="tx1">
                    <a:lumMod val="95000"/>
                    <a:lumOff val="5000"/>
                  </a:schemeClr>
                </a:solidFill>
                <a:effectLst/>
                <a:latin typeface="Arial" charset="0"/>
                <a:ea typeface="Arial" charset="0"/>
                <a:cs typeface="Arial" charset="0"/>
              </a:rPr>
            </a:br>
            <a:endParaRPr lang="en-US" sz="894" kern="1200" dirty="0" smtClean="0">
              <a:solidFill>
                <a:schemeClr val="tx1">
                  <a:lumMod val="95000"/>
                  <a:lumOff val="5000"/>
                </a:schemeClr>
              </a:solidFill>
              <a:effectLst/>
              <a:latin typeface="Arial" charset="0"/>
              <a:ea typeface="Arial" charset="0"/>
              <a:cs typeface="Arial" charset="0"/>
            </a:endParaRPr>
          </a:p>
          <a:p>
            <a:pPr marL="0" indent="0">
              <a:tabLst>
                <a:tab pos="277317" algn="l"/>
              </a:tabLst>
            </a:pPr>
            <a:r>
              <a:rPr lang="en-US" sz="894" kern="1200" dirty="0" smtClean="0">
                <a:solidFill>
                  <a:schemeClr val="tx1">
                    <a:lumMod val="95000"/>
                    <a:lumOff val="5000"/>
                  </a:schemeClr>
                </a:solidFill>
                <a:effectLst/>
                <a:latin typeface="Arial" charset="0"/>
                <a:ea typeface="Arial" charset="0"/>
                <a:cs typeface="Arial" charset="0"/>
              </a:rPr>
              <a:t>Tel: 	+353 1 448 2200</a:t>
            </a:r>
          </a:p>
          <a:p>
            <a:pPr marL="0" indent="0">
              <a:tabLst>
                <a:tab pos="277317" algn="l"/>
              </a:tabLst>
            </a:pPr>
            <a:r>
              <a:rPr lang="en-US" sz="894" kern="1200" dirty="0" smtClean="0">
                <a:solidFill>
                  <a:schemeClr val="tx1">
                    <a:lumMod val="95000"/>
                    <a:lumOff val="5000"/>
                  </a:schemeClr>
                </a:solidFill>
                <a:effectLst/>
                <a:latin typeface="Arial" charset="0"/>
                <a:ea typeface="Arial" charset="0"/>
                <a:cs typeface="Arial" charset="0"/>
              </a:rPr>
              <a:t>Fax:</a:t>
            </a:r>
            <a:r>
              <a:rPr lang="en-US" sz="894" kern="1200" baseline="0" dirty="0" smtClean="0">
                <a:solidFill>
                  <a:schemeClr val="tx1">
                    <a:lumMod val="95000"/>
                    <a:lumOff val="5000"/>
                  </a:schemeClr>
                </a:solidFill>
                <a:effectLst/>
                <a:latin typeface="Arial" charset="0"/>
                <a:ea typeface="Arial" charset="0"/>
                <a:cs typeface="Arial" charset="0"/>
              </a:rPr>
              <a:t>	</a:t>
            </a:r>
            <a:r>
              <a:rPr lang="en-US" sz="894" kern="1200" dirty="0" smtClean="0">
                <a:solidFill>
                  <a:schemeClr val="tx1">
                    <a:lumMod val="95000"/>
                    <a:lumOff val="5000"/>
                  </a:schemeClr>
                </a:solidFill>
                <a:effectLst/>
                <a:latin typeface="Arial" charset="0"/>
                <a:ea typeface="Arial" charset="0"/>
                <a:cs typeface="Arial" charset="0"/>
              </a:rPr>
              <a:t>+353 1 448 2201</a:t>
            </a:r>
          </a:p>
          <a:p>
            <a:r>
              <a:rPr lang="en-US" sz="894" kern="1200" dirty="0" err="1" smtClean="0">
                <a:solidFill>
                  <a:schemeClr val="tx1">
                    <a:lumMod val="95000"/>
                    <a:lumOff val="5000"/>
                  </a:schemeClr>
                </a:solidFill>
                <a:effectLst/>
                <a:latin typeface="Arial" charset="0"/>
                <a:ea typeface="Arial" charset="0"/>
                <a:cs typeface="Arial" charset="0"/>
              </a:rPr>
              <a:t>www.crowe.ie</a:t>
            </a:r>
            <a:r>
              <a:rPr lang="en-US" sz="894" kern="1200" dirty="0" smtClean="0">
                <a:solidFill>
                  <a:schemeClr val="tx1">
                    <a:lumMod val="95000"/>
                    <a:lumOff val="5000"/>
                  </a:schemeClr>
                </a:solidFill>
                <a:effectLst/>
                <a:latin typeface="Arial" charset="0"/>
                <a:ea typeface="Arial" charset="0"/>
                <a:cs typeface="Arial" charset="0"/>
              </a:rPr>
              <a:t/>
            </a:r>
            <a:br>
              <a:rPr lang="en-US" sz="894" kern="1200" dirty="0" smtClean="0">
                <a:solidFill>
                  <a:schemeClr val="tx1">
                    <a:lumMod val="95000"/>
                    <a:lumOff val="5000"/>
                  </a:schemeClr>
                </a:solidFill>
                <a:effectLst/>
                <a:latin typeface="Arial" charset="0"/>
                <a:ea typeface="Arial" charset="0"/>
                <a:cs typeface="Arial" charset="0"/>
              </a:rPr>
            </a:br>
            <a:endParaRPr lang="en-US" sz="894" kern="1200" dirty="0" smtClean="0">
              <a:solidFill>
                <a:schemeClr val="tx1">
                  <a:lumMod val="95000"/>
                  <a:lumOff val="5000"/>
                </a:schemeClr>
              </a:solidFill>
              <a:effectLst/>
              <a:latin typeface="Arial" charset="0"/>
              <a:ea typeface="Arial" charset="0"/>
              <a:cs typeface="Arial" charset="0"/>
            </a:endParaRPr>
          </a:p>
          <a:p>
            <a:r>
              <a:rPr lang="en-US" sz="770" kern="1200" dirty="0" smtClean="0">
                <a:solidFill>
                  <a:schemeClr val="tx1"/>
                </a:solidFill>
                <a:effectLst/>
                <a:latin typeface="+mn-lt"/>
                <a:ea typeface="+mn-ea"/>
                <a:cs typeface="+mn-cs"/>
              </a:rPr>
              <a:t>Crowe Ireland is a member of Crowe Global, a Swiss </a:t>
            </a:r>
            <a:r>
              <a:rPr lang="en-US" sz="770" kern="1200" dirty="0" err="1" smtClean="0">
                <a:solidFill>
                  <a:schemeClr val="tx1"/>
                </a:solidFill>
                <a:effectLst/>
                <a:latin typeface="+mn-lt"/>
                <a:ea typeface="+mn-ea"/>
                <a:cs typeface="+mn-cs"/>
              </a:rPr>
              <a:t>verein</a:t>
            </a:r>
            <a:r>
              <a:rPr lang="en-US" sz="770" kern="1200" dirty="0" smtClean="0">
                <a:solidFill>
                  <a:schemeClr val="tx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tx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tx1"/>
                </a:solidFill>
                <a:effectLst/>
                <a:latin typeface="+mn-lt"/>
                <a:ea typeface="+mn-ea"/>
                <a:cs typeface="+mn-cs"/>
              </a:rPr>
              <a:t>© 2019 Crowe Ireland.</a:t>
            </a:r>
          </a:p>
        </p:txBody>
      </p:sp>
      <p:sp>
        <p:nvSpPr>
          <p:cNvPr id="13"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tx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guide id="2" pos="73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 Grey">
    <p:bg>
      <p:bgPr>
        <a:solidFill>
          <a:srgbClr val="595A59"/>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lvl1pPr>
          </a:lstStyle>
          <a:p>
            <a:r>
              <a:rPr lang="en-US" dirty="0" smtClean="0"/>
              <a:t>Your headshot</a:t>
            </a:r>
            <a:endParaRPr lang="en-US" dirty="0"/>
          </a:p>
        </p:txBody>
      </p:sp>
      <p:sp>
        <p:nvSpPr>
          <p:cNvPr id="11" name="TextBox 10"/>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bg1"/>
                </a:solidFill>
                <a:effectLst/>
                <a:latin typeface="Arial" charset="0"/>
                <a:ea typeface="Arial" charset="0"/>
                <a:cs typeface="Arial" charset="0"/>
              </a:rPr>
              <a:t>Crowe</a:t>
            </a:r>
            <a:endParaRPr lang="en-US" sz="894" kern="1200" dirty="0" smtClean="0">
              <a:solidFill>
                <a:schemeClr val="bg1"/>
              </a:solidFill>
              <a:effectLst/>
              <a:latin typeface="Arial" charset="0"/>
              <a:ea typeface="Arial" charset="0"/>
              <a:cs typeface="Arial" charset="0"/>
            </a:endParaRPr>
          </a:p>
          <a:p>
            <a:r>
              <a:rPr lang="en-US" sz="894" kern="1200" dirty="0" smtClean="0">
                <a:solidFill>
                  <a:schemeClr val="bg1"/>
                </a:solidFill>
                <a:effectLst/>
                <a:latin typeface="Arial" charset="0"/>
                <a:ea typeface="Arial" charset="0"/>
                <a:cs typeface="Arial" charset="0"/>
              </a:rPr>
              <a:t>Marine House</a:t>
            </a:r>
          </a:p>
          <a:p>
            <a:r>
              <a:rPr lang="en-US" sz="894" kern="1200" dirty="0" err="1" smtClean="0">
                <a:solidFill>
                  <a:schemeClr val="bg1"/>
                </a:solidFill>
                <a:effectLst/>
                <a:latin typeface="Arial" charset="0"/>
                <a:ea typeface="Arial" charset="0"/>
                <a:cs typeface="Arial" charset="0"/>
              </a:rPr>
              <a:t>Clanwilliam</a:t>
            </a:r>
            <a:r>
              <a:rPr lang="en-US" sz="894" kern="1200" dirty="0" smtClean="0">
                <a:solidFill>
                  <a:schemeClr val="bg1"/>
                </a:solidFill>
                <a:effectLst/>
                <a:latin typeface="Arial" charset="0"/>
                <a:ea typeface="Arial" charset="0"/>
                <a:cs typeface="Arial" charset="0"/>
              </a:rPr>
              <a:t> Place</a:t>
            </a:r>
          </a:p>
          <a:p>
            <a:r>
              <a:rPr lang="en-US" sz="894" kern="1200" dirty="0" smtClean="0">
                <a:solidFill>
                  <a:schemeClr val="bg1"/>
                </a:solidFill>
                <a:effectLst/>
                <a:latin typeface="Arial" charset="0"/>
                <a:ea typeface="Arial" charset="0"/>
                <a:cs typeface="Arial" charset="0"/>
              </a:rPr>
              <a:t>Dublin 2</a:t>
            </a:r>
          </a:p>
          <a:p>
            <a:r>
              <a:rPr lang="en-US" sz="894" kern="1200" dirty="0" smtClean="0">
                <a:solidFill>
                  <a:schemeClr val="bg1"/>
                </a:solidFill>
                <a:effectLst/>
                <a:latin typeface="Arial" charset="0"/>
                <a:ea typeface="Arial" charset="0"/>
                <a:cs typeface="Arial" charset="0"/>
              </a:rPr>
              <a:t>Ireland</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pPr marL="0" indent="0">
              <a:tabLst>
                <a:tab pos="277317" algn="l"/>
              </a:tabLst>
            </a:pPr>
            <a:r>
              <a:rPr lang="en-US" sz="894" kern="1200" dirty="0" smtClean="0">
                <a:solidFill>
                  <a:schemeClr val="bg1"/>
                </a:solidFill>
                <a:effectLst/>
                <a:latin typeface="Arial" charset="0"/>
                <a:ea typeface="Arial" charset="0"/>
                <a:cs typeface="Arial" charset="0"/>
              </a:rPr>
              <a:t>Tel: 	+353 1 448 2200</a:t>
            </a:r>
          </a:p>
          <a:p>
            <a:pPr marL="0" indent="0">
              <a:tabLst>
                <a:tab pos="277317" algn="l"/>
              </a:tabLst>
            </a:pPr>
            <a:r>
              <a:rPr lang="en-US" sz="894" kern="1200" dirty="0" smtClean="0">
                <a:solidFill>
                  <a:schemeClr val="bg1"/>
                </a:solidFill>
                <a:effectLst/>
                <a:latin typeface="Arial" charset="0"/>
                <a:ea typeface="Arial" charset="0"/>
                <a:cs typeface="Arial" charset="0"/>
              </a:rPr>
              <a:t>Fax:</a:t>
            </a:r>
            <a:r>
              <a:rPr lang="en-US" sz="894" kern="1200" baseline="0" dirty="0" smtClean="0">
                <a:solidFill>
                  <a:schemeClr val="bg1"/>
                </a:solidFill>
                <a:effectLst/>
                <a:latin typeface="Arial" charset="0"/>
                <a:ea typeface="Arial" charset="0"/>
                <a:cs typeface="Arial" charset="0"/>
              </a:rPr>
              <a:t>	</a:t>
            </a:r>
            <a:r>
              <a:rPr lang="en-US" sz="894" kern="1200" dirty="0" smtClean="0">
                <a:solidFill>
                  <a:schemeClr val="bg1"/>
                </a:solidFill>
                <a:effectLst/>
                <a:latin typeface="Arial" charset="0"/>
                <a:ea typeface="Arial" charset="0"/>
                <a:cs typeface="Arial" charset="0"/>
              </a:rPr>
              <a:t>+353 1 448 2201</a:t>
            </a:r>
          </a:p>
          <a:p>
            <a:r>
              <a:rPr lang="en-US" sz="894" kern="1200" dirty="0" err="1" smtClean="0">
                <a:solidFill>
                  <a:schemeClr val="bg1"/>
                </a:solidFill>
                <a:effectLst/>
                <a:latin typeface="Arial" charset="0"/>
                <a:ea typeface="Arial" charset="0"/>
                <a:cs typeface="Arial" charset="0"/>
              </a:rPr>
              <a:t>www.crowe.ie</a:t>
            </a:r>
            <a:r>
              <a:rPr lang="en-US" sz="894" kern="1200" dirty="0" smtClean="0">
                <a:solidFill>
                  <a:schemeClr val="bg1"/>
                </a:solidFill>
                <a:effectLst/>
                <a:latin typeface="Arial" charset="0"/>
                <a:ea typeface="Arial" charset="0"/>
                <a:cs typeface="Arial" charset="0"/>
              </a:rPr>
              <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r>
              <a:rPr lang="en-US" sz="770" kern="1200" dirty="0" smtClean="0">
                <a:solidFill>
                  <a:schemeClr val="bg1"/>
                </a:solidFill>
                <a:effectLst/>
                <a:latin typeface="+mn-lt"/>
                <a:ea typeface="+mn-ea"/>
                <a:cs typeface="+mn-cs"/>
              </a:rPr>
              <a:t>Crowe Ireland is a member of Crowe Global, a Swiss </a:t>
            </a:r>
            <a:r>
              <a:rPr lang="en-US" sz="770" kern="1200" dirty="0" err="1" smtClean="0">
                <a:solidFill>
                  <a:schemeClr val="bg1"/>
                </a:solidFill>
                <a:effectLst/>
                <a:latin typeface="+mn-lt"/>
                <a:ea typeface="+mn-ea"/>
                <a:cs typeface="+mn-cs"/>
              </a:rPr>
              <a:t>verein</a:t>
            </a:r>
            <a:r>
              <a:rPr lang="en-US" sz="770" kern="1200" dirty="0" smtClean="0">
                <a:solidFill>
                  <a:schemeClr val="bg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bg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bg1"/>
                </a:solidFill>
                <a:effectLst/>
                <a:latin typeface="+mn-lt"/>
                <a:ea typeface="+mn-ea"/>
                <a:cs typeface="+mn-cs"/>
              </a:rPr>
              <a:t>© 2019 Crowe Ireland.</a:t>
            </a:r>
          </a:p>
        </p:txBody>
      </p:sp>
      <p:sp>
        <p:nvSpPr>
          <p:cNvPr id="13"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guide id="2" pos="7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704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ontact Slide">
    <p:bg>
      <p:bgPr>
        <a:solidFill>
          <a:schemeClr val="accent2"/>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Crowe</a:t>
            </a:r>
            <a:br>
              <a:rPr lang="en-US" dirty="0" smtClean="0"/>
            </a:br>
            <a:r>
              <a:rPr lang="en-US" dirty="0" smtClean="0"/>
              <a:t>email@crowe.ie</a:t>
            </a:r>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Crowe</a:t>
            </a:r>
            <a:br>
              <a:rPr lang="en-US" dirty="0" smtClean="0"/>
            </a:br>
            <a:r>
              <a:rPr lang="en-US" dirty="0" smtClean="0"/>
              <a:t>email@crowe.ie</a:t>
            </a:r>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lvl1pPr>
          </a:lstStyle>
          <a:p>
            <a:r>
              <a:rPr lang="en-US" dirty="0" smtClean="0"/>
              <a:t>Your headshot</a:t>
            </a:r>
            <a:endParaRPr lang="en-US" dirty="0"/>
          </a:p>
        </p:txBody>
      </p:sp>
      <p:sp>
        <p:nvSpPr>
          <p:cNvPr id="52" name="TextBox 51"/>
          <p:cNvSpPr txBox="1"/>
          <p:nvPr userDrawn="1"/>
        </p:nvSpPr>
        <p:spPr>
          <a:xfrm>
            <a:off x="568779" y="4797305"/>
            <a:ext cx="11370481" cy="1687129"/>
          </a:xfrm>
          <a:prstGeom prst="rect">
            <a:avLst/>
          </a:prstGeom>
          <a:noFill/>
        </p:spPr>
        <p:txBody>
          <a:bodyPr wrap="square" rtlCol="0">
            <a:spAutoFit/>
          </a:bodyPr>
          <a:lstStyle/>
          <a:p>
            <a:r>
              <a:rPr lang="en-US" sz="900" kern="1200" dirty="0" smtClean="0">
                <a:solidFill>
                  <a:schemeClr val="bg1"/>
                </a:solidFill>
                <a:effectLst/>
                <a:latin typeface="Arial" charset="0"/>
                <a:ea typeface="Arial" charset="0"/>
                <a:cs typeface="Arial" charset="0"/>
              </a:rPr>
              <a:t>Crowe</a:t>
            </a:r>
            <a:endParaRPr lang="en-US" sz="894" kern="1200" dirty="0" smtClean="0">
              <a:solidFill>
                <a:schemeClr val="bg1"/>
              </a:solidFill>
              <a:effectLst/>
              <a:latin typeface="Arial" charset="0"/>
              <a:ea typeface="Arial" charset="0"/>
              <a:cs typeface="Arial" charset="0"/>
            </a:endParaRPr>
          </a:p>
          <a:p>
            <a:r>
              <a:rPr lang="en-US" sz="894" kern="1200" dirty="0" smtClean="0">
                <a:solidFill>
                  <a:schemeClr val="bg1"/>
                </a:solidFill>
                <a:effectLst/>
                <a:latin typeface="Arial" charset="0"/>
                <a:ea typeface="Arial" charset="0"/>
                <a:cs typeface="Arial" charset="0"/>
              </a:rPr>
              <a:t>Marine House</a:t>
            </a:r>
          </a:p>
          <a:p>
            <a:r>
              <a:rPr lang="en-US" sz="894" kern="1200" dirty="0" err="1" smtClean="0">
                <a:solidFill>
                  <a:schemeClr val="bg1"/>
                </a:solidFill>
                <a:effectLst/>
                <a:latin typeface="Arial" charset="0"/>
                <a:ea typeface="Arial" charset="0"/>
                <a:cs typeface="Arial" charset="0"/>
              </a:rPr>
              <a:t>Clanwilliam</a:t>
            </a:r>
            <a:r>
              <a:rPr lang="en-US" sz="894" kern="1200" dirty="0" smtClean="0">
                <a:solidFill>
                  <a:schemeClr val="bg1"/>
                </a:solidFill>
                <a:effectLst/>
                <a:latin typeface="Arial" charset="0"/>
                <a:ea typeface="Arial" charset="0"/>
                <a:cs typeface="Arial" charset="0"/>
              </a:rPr>
              <a:t> Place</a:t>
            </a:r>
          </a:p>
          <a:p>
            <a:r>
              <a:rPr lang="en-US" sz="894" kern="1200" dirty="0" smtClean="0">
                <a:solidFill>
                  <a:schemeClr val="bg1"/>
                </a:solidFill>
                <a:effectLst/>
                <a:latin typeface="Arial" charset="0"/>
                <a:ea typeface="Arial" charset="0"/>
                <a:cs typeface="Arial" charset="0"/>
              </a:rPr>
              <a:t>Dublin 2</a:t>
            </a:r>
          </a:p>
          <a:p>
            <a:r>
              <a:rPr lang="en-US" sz="894" kern="1200" dirty="0" smtClean="0">
                <a:solidFill>
                  <a:schemeClr val="bg1"/>
                </a:solidFill>
                <a:effectLst/>
                <a:latin typeface="Arial" charset="0"/>
                <a:ea typeface="Arial" charset="0"/>
                <a:cs typeface="Arial" charset="0"/>
              </a:rPr>
              <a:t>Ireland</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pPr marL="0" indent="0">
              <a:tabLst>
                <a:tab pos="277317" algn="l"/>
              </a:tabLst>
            </a:pPr>
            <a:r>
              <a:rPr lang="en-US" sz="894" kern="1200" dirty="0" smtClean="0">
                <a:solidFill>
                  <a:schemeClr val="bg1"/>
                </a:solidFill>
                <a:effectLst/>
                <a:latin typeface="Arial" charset="0"/>
                <a:ea typeface="Arial" charset="0"/>
                <a:cs typeface="Arial" charset="0"/>
              </a:rPr>
              <a:t>Tel: 	+353 1 448 2200</a:t>
            </a:r>
          </a:p>
          <a:p>
            <a:r>
              <a:rPr lang="en-US" sz="894" kern="1200" dirty="0" smtClean="0">
                <a:solidFill>
                  <a:schemeClr val="bg1"/>
                </a:solidFill>
                <a:effectLst/>
                <a:latin typeface="Arial" charset="0"/>
                <a:ea typeface="Arial" charset="0"/>
                <a:cs typeface="Arial" charset="0"/>
              </a:rPr>
              <a:t>www.crowe.ie</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r>
              <a:rPr lang="en-US" sz="770" kern="1200" dirty="0" smtClean="0">
                <a:solidFill>
                  <a:schemeClr val="bg1"/>
                </a:solidFill>
                <a:effectLst/>
                <a:latin typeface="+mn-lt"/>
                <a:ea typeface="+mn-ea"/>
                <a:cs typeface="+mn-cs"/>
              </a:rPr>
              <a:t>Crowe Ireland is a member of Crowe Global, a Swiss </a:t>
            </a:r>
            <a:r>
              <a:rPr lang="en-US" sz="770" kern="1200" dirty="0" err="1" smtClean="0">
                <a:solidFill>
                  <a:schemeClr val="bg1"/>
                </a:solidFill>
                <a:effectLst/>
                <a:latin typeface="+mn-lt"/>
                <a:ea typeface="+mn-ea"/>
                <a:cs typeface="+mn-cs"/>
              </a:rPr>
              <a:t>verein</a:t>
            </a:r>
            <a:r>
              <a:rPr lang="en-US" sz="770" kern="1200" dirty="0" smtClean="0">
                <a:solidFill>
                  <a:schemeClr val="bg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bg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smtClean="0">
                <a:solidFill>
                  <a:schemeClr val="bg1"/>
                </a:solidFill>
                <a:effectLst/>
                <a:latin typeface="+mn-lt"/>
                <a:ea typeface="+mn-ea"/>
                <a:cs typeface="+mn-cs"/>
              </a:rPr>
              <a:t>© 2019 </a:t>
            </a:r>
            <a:r>
              <a:rPr lang="en-US" sz="770" kern="1200" dirty="0" smtClean="0">
                <a:solidFill>
                  <a:schemeClr val="bg1"/>
                </a:solidFill>
                <a:effectLst/>
                <a:latin typeface="+mn-lt"/>
                <a:ea typeface="+mn-ea"/>
                <a:cs typeface="+mn-cs"/>
              </a:rPr>
              <a:t>Crowe Ireland</a:t>
            </a:r>
            <a:endParaRPr lang="en-US" sz="772" kern="1200"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8112472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guide id="2"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ble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DED914-EC2B-4DD7-A044-8D4C074C387E}"/>
              </a:ext>
            </a:extLst>
          </p:cNvPr>
          <p:cNvSpPr/>
          <p:nvPr userDrawn="1"/>
        </p:nvSpPr>
        <p:spPr>
          <a:xfrm rot="10800000">
            <a:off x="0" y="0"/>
            <a:ext cx="12192000" cy="1847571"/>
          </a:xfrm>
          <a:prstGeom prst="rect">
            <a:avLst/>
          </a:prstGeom>
          <a:gradFill>
            <a:gsLst>
              <a:gs pos="0">
                <a:schemeClr val="accent2">
                  <a:alpha val="0"/>
                </a:schemeClr>
              </a:gs>
              <a:gs pos="100000">
                <a:schemeClr val="accent2">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082871" y="75561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988" y="649776"/>
            <a:ext cx="2250855" cy="750285"/>
          </a:xfrm>
          <a:prstGeom prst="rect">
            <a:avLst/>
          </a:prstGeom>
        </p:spPr>
      </p:pic>
      <p:sp>
        <p:nvSpPr>
          <p:cNvPr id="14"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38784" y="1905001"/>
            <a:ext cx="6495886" cy="1538883"/>
          </a:xfrm>
          <a:prstGeom prst="rect">
            <a:avLst/>
          </a:prstGeom>
        </p:spPr>
        <p:txBody>
          <a:bodyPr/>
          <a:lstStyle>
            <a:lvl1pPr>
              <a:lnSpc>
                <a:spcPts val="6000"/>
              </a:lnSpc>
              <a:defRPr sz="6000">
                <a:solidFill>
                  <a:schemeClr val="bg2">
                    <a:lumMod val="10000"/>
                  </a:schemeClr>
                </a:solidFill>
              </a:defRPr>
            </a:lvl1pPr>
          </a:lstStyle>
          <a:p>
            <a:r>
              <a:rPr lang="en-US" dirty="0" smtClean="0"/>
              <a:t>Crowe </a:t>
            </a:r>
            <a:br>
              <a:rPr lang="en-US" dirty="0" smtClean="0"/>
            </a:br>
            <a:r>
              <a:rPr lang="en-US" dirty="0" smtClean="0"/>
              <a:t>Presentation</a:t>
            </a:r>
            <a:endParaRPr lang="en-US" dirty="0"/>
          </a:p>
        </p:txBody>
      </p:sp>
      <p:sp>
        <p:nvSpPr>
          <p:cNvPr id="15"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38784" y="3501314"/>
            <a:ext cx="5714999" cy="442318"/>
          </a:xfrm>
        </p:spPr>
        <p:txBody>
          <a:bodyPr/>
          <a:lstStyle>
            <a:lvl1pPr marL="0" indent="0">
              <a:buNone/>
              <a:defRPr sz="2400">
                <a:solidFill>
                  <a:schemeClr val="bg2">
                    <a:lumMod val="10000"/>
                  </a:schemeClr>
                </a:solidFill>
              </a:defRPr>
            </a:lvl1pPr>
          </a:lstStyle>
          <a:p>
            <a:pPr lvl="0"/>
            <a:r>
              <a:rPr lang="en-US" dirty="0" smtClean="0"/>
              <a:t>Name of Company Here</a:t>
            </a:r>
            <a:endParaRPr lang="en-US" dirty="0"/>
          </a:p>
        </p:txBody>
      </p:sp>
      <p:sp>
        <p:nvSpPr>
          <p:cNvPr id="16" name="Rectangle 15">
            <a:extLst>
              <a:ext uri="{FF2B5EF4-FFF2-40B4-BE49-F238E27FC236}">
                <a16:creationId xmlns:a16="http://schemas.microsoft.com/office/drawing/2014/main" id="{256B8ADA-2528-490E-80E3-7131FFD0EE44}"/>
              </a:ext>
            </a:extLst>
          </p:cNvPr>
          <p:cNvSpPr/>
          <p:nvPr userDrawn="1"/>
        </p:nvSpPr>
        <p:spPr>
          <a:xfrm>
            <a:off x="0" y="5518150"/>
            <a:ext cx="12192000" cy="1339850"/>
          </a:xfrm>
          <a:prstGeom prst="rect">
            <a:avLst/>
          </a:prstGeom>
          <a:gradFill>
            <a:gsLst>
              <a:gs pos="0">
                <a:schemeClr val="accent2">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38784" y="5703314"/>
            <a:ext cx="5714999" cy="442318"/>
          </a:xfrm>
        </p:spPr>
        <p:txBody>
          <a:bodyPr/>
          <a:lstStyle>
            <a:lvl1pPr marL="0" indent="0">
              <a:buNone/>
              <a:defRPr sz="2400">
                <a:solidFill>
                  <a:schemeClr val="bg1"/>
                </a:solidFill>
              </a:defRPr>
            </a:lvl1pPr>
          </a:lstStyle>
          <a:p>
            <a:pPr lvl="0"/>
            <a:r>
              <a:rPr lang="en-US" dirty="0"/>
              <a:t>Presenters Name</a:t>
            </a:r>
          </a:p>
        </p:txBody>
      </p:sp>
      <p:sp>
        <p:nvSpPr>
          <p:cNvPr id="18"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38784" y="6214547"/>
            <a:ext cx="5714999" cy="442318"/>
          </a:xfrm>
        </p:spPr>
        <p:txBody>
          <a:bodyPr/>
          <a:lstStyle>
            <a:lvl1pPr marL="0" indent="0">
              <a:buNone/>
              <a:defRPr sz="2400">
                <a:solidFill>
                  <a:schemeClr val="bg1"/>
                </a:solidFill>
              </a:defRPr>
            </a:lvl1pPr>
          </a:lstStyle>
          <a:p>
            <a:pPr lvl="0"/>
            <a:r>
              <a:rPr lang="en-US" dirty="0"/>
              <a:t>Month/Day/Year</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Full Image Version">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ext Placeholder 10"/>
          <p:cNvSpPr>
            <a:spLocks noGrp="1"/>
          </p:cNvSpPr>
          <p:nvPr>
            <p:ph type="body" sz="quarter" idx="12" hasCustomPrompt="1"/>
          </p:nvPr>
        </p:nvSpPr>
        <p:spPr>
          <a:xfrm>
            <a:off x="0" y="4800600"/>
            <a:ext cx="12192000" cy="1279322"/>
          </a:xfrm>
          <a:gradFill>
            <a:gsLst>
              <a:gs pos="34000">
                <a:srgbClr val="FDB913">
                  <a:alpha val="79000"/>
                </a:srgbClr>
              </a:gs>
              <a:gs pos="100000">
                <a:srgbClr val="FDB913">
                  <a:alpha val="11000"/>
                </a:srgbClr>
              </a:gs>
            </a:gsLst>
            <a:lin ang="0" scaled="0"/>
          </a:gradFill>
        </p:spPr>
        <p:txBody>
          <a:bodyPr lIns="731520" tIns="0" rIns="0" bIns="365760" anchor="b">
            <a:noAutofit/>
          </a:bodyPr>
          <a:lstStyle>
            <a:lvl1pPr algn="l">
              <a:defRPr sz="3200" b="0" baseline="0">
                <a:solidFill>
                  <a:schemeClr val="bg1"/>
                </a:solidFill>
              </a:defRPr>
            </a:lvl1pPr>
          </a:lstStyle>
          <a:p>
            <a:pPr lvl="0"/>
            <a:r>
              <a:rPr lang="en-IE" dirty="0" smtClean="0"/>
              <a:t>No. Section Title</a:t>
            </a:r>
            <a:endParaRPr lang="en-IE"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3" pos="415">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Amber">
    <p:bg>
      <p:bgPr>
        <a:solidFill>
          <a:srgbClr val="F3B329"/>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938846" y="2514600"/>
            <a:ext cx="6909754" cy="1752600"/>
          </a:xfrm>
        </p:spPr>
        <p:txBody>
          <a:bodyPr/>
          <a:lstStyle>
            <a:lvl1pPr marL="0" indent="0">
              <a:buFontTx/>
              <a:buNone/>
              <a:defRPr sz="6000" b="1">
                <a:solidFill>
                  <a:schemeClr val="bg2">
                    <a:lumMod val="10000"/>
                  </a:schemeClr>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pic>
        <p:nvPicPr>
          <p:cNvPr id="5" name="Picture 4"/>
          <p:cNvPicPr>
            <a:picLocks noChangeAspect="1"/>
          </p:cNvPicPr>
          <p:nvPr userDrawn="1"/>
        </p:nvPicPr>
        <p:blipFill rotWithShape="1">
          <a:blip r:embed="rId2">
            <a:biLevel thresh="25000"/>
            <a:lum bright="40000" contrast="-40000"/>
          </a:blip>
          <a:srcRect r="4600" b="37621"/>
          <a:stretch/>
        </p:blipFill>
        <p:spPr>
          <a:xfrm>
            <a:off x="5655805" y="509506"/>
            <a:ext cx="6536196" cy="6348494"/>
          </a:xfrm>
          <a:prstGeom prst="rect">
            <a:avLst/>
          </a:prstGeom>
        </p:spPr>
      </p:pic>
    </p:spTree>
    <p:extLst>
      <p:ext uri="{BB962C8B-B14F-4D97-AF65-F5344CB8AC3E}">
        <p14:creationId xmlns:p14="http://schemas.microsoft.com/office/powerpoint/2010/main" val="2444362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Grey">
    <p:bg>
      <p:bgPr>
        <a:solidFill>
          <a:srgbClr val="595A59"/>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938846" y="2514600"/>
            <a:ext cx="6909754" cy="1752600"/>
          </a:xfrm>
        </p:spPr>
        <p:txBody>
          <a:bodyPr/>
          <a:lstStyle>
            <a:lvl1pPr marL="0" indent="0">
              <a:buFontTx/>
              <a:buNone/>
              <a:defRPr sz="6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pic>
        <p:nvPicPr>
          <p:cNvPr id="2" name="Picture 1"/>
          <p:cNvPicPr>
            <a:picLocks noChangeAspect="1"/>
          </p:cNvPicPr>
          <p:nvPr userDrawn="1"/>
        </p:nvPicPr>
        <p:blipFill rotWithShape="1">
          <a:blip r:embed="rId2"/>
          <a:srcRect r="4600" b="37621"/>
          <a:stretch/>
        </p:blipFill>
        <p:spPr>
          <a:xfrm>
            <a:off x="5655805" y="509506"/>
            <a:ext cx="6536196" cy="6348494"/>
          </a:xfrm>
          <a:prstGeom prst="rect">
            <a:avLst/>
          </a:prstGeom>
        </p:spPr>
      </p:pic>
    </p:spTree>
    <p:extLst>
      <p:ext uri="{BB962C8B-B14F-4D97-AF65-F5344CB8AC3E}">
        <p14:creationId xmlns:p14="http://schemas.microsoft.com/office/powerpoint/2010/main" val="4013310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 y="1451325"/>
            <a:ext cx="11277600" cy="4921250"/>
          </a:xfrm>
        </p:spPr>
        <p:txBody>
          <a:bodyPr lIns="0" tIns="0" rIns="0" bIns="0">
            <a:noAutofit/>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2" name="Straight Connector 11"/>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7" name="TextBox 16"/>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4"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2"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6098330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userDrawn="1">
          <p15:clr>
            <a:srgbClr val="FBAE40"/>
          </p15:clr>
        </p15:guide>
        <p15:guide id="2" pos="3840" userDrawn="1">
          <p15:clr>
            <a:srgbClr val="FBAE40"/>
          </p15:clr>
        </p15:guide>
        <p15:guide id="3" pos="288" userDrawn="1">
          <p15:clr>
            <a:srgbClr val="FBAE40"/>
          </p15:clr>
        </p15:guide>
        <p15:guide id="4" pos="73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457200"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Box 10"/>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2" name="TextBox 11"/>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3"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4"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26" name="Straight Connector 25"/>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28" name="Text Placeholder 11"/>
          <p:cNvSpPr>
            <a:spLocks noGrp="1"/>
          </p:cNvSpPr>
          <p:nvPr>
            <p:ph type="body" sz="quarter" idx="14" hasCustomPrompt="1"/>
          </p:nvPr>
        </p:nvSpPr>
        <p:spPr>
          <a:xfrm>
            <a:off x="457200"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29" name="Content Placeholder 4"/>
          <p:cNvSpPr>
            <a:spLocks noGrp="1"/>
          </p:cNvSpPr>
          <p:nvPr>
            <p:ph sz="quarter" idx="23"/>
          </p:nvPr>
        </p:nvSpPr>
        <p:spPr>
          <a:xfrm>
            <a:off x="6184603"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4" hasCustomPrompt="1"/>
          </p:nvPr>
        </p:nvSpPr>
        <p:spPr>
          <a:xfrm>
            <a:off x="6184603"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Tree>
    <p:extLst>
      <p:ext uri="{BB962C8B-B14F-4D97-AF65-F5344CB8AC3E}">
        <p14:creationId xmlns:p14="http://schemas.microsoft.com/office/powerpoint/2010/main" val="35126199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userDrawn="1">
          <p15:clr>
            <a:srgbClr val="FBAE40"/>
          </p15:clr>
        </p15:guide>
        <p15:guide id="2" pos="7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and image">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6179304" y="1458694"/>
            <a:ext cx="5517396" cy="4928993"/>
          </a:xfrm>
        </p:spPr>
        <p:txBody>
          <a:bodyPr/>
          <a:lstStyle>
            <a:lvl1pPr>
              <a:defRPr>
                <a:solidFill>
                  <a:schemeClr val="tx1">
                    <a:lumMod val="95000"/>
                    <a:lumOff val="5000"/>
                  </a:schemeClr>
                </a:solidFill>
              </a:defRPr>
            </a:lvl1pPr>
          </a:lstStyle>
          <a:p>
            <a:r>
              <a:rPr lang="en-US" smtClean="0"/>
              <a:t>Click icon to add picture</a:t>
            </a:r>
            <a:endParaRPr lang="en-US" dirty="0"/>
          </a:p>
        </p:txBody>
      </p:sp>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20" name="Content Placeholder 4"/>
          <p:cNvSpPr>
            <a:spLocks noGrp="1"/>
          </p:cNvSpPr>
          <p:nvPr>
            <p:ph sz="quarter" idx="22"/>
          </p:nvPr>
        </p:nvSpPr>
        <p:spPr>
          <a:xfrm>
            <a:off x="457200"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14" hasCustomPrompt="1"/>
          </p:nvPr>
        </p:nvSpPr>
        <p:spPr>
          <a:xfrm>
            <a:off x="457200"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Tree>
    <p:extLst>
      <p:ext uri="{BB962C8B-B14F-4D97-AF65-F5344CB8AC3E}">
        <p14:creationId xmlns:p14="http://schemas.microsoft.com/office/powerpoint/2010/main" val="3767292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5" name="Text Placeholder 11"/>
          <p:cNvSpPr>
            <a:spLocks noGrp="1"/>
          </p:cNvSpPr>
          <p:nvPr>
            <p:ph type="body" sz="quarter" idx="14" hasCustomPrompt="1"/>
          </p:nvPr>
        </p:nvSpPr>
        <p:spPr>
          <a:xfrm>
            <a:off x="495300"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26" name="Content Placeholder 4"/>
          <p:cNvSpPr>
            <a:spLocks noGrp="1"/>
          </p:cNvSpPr>
          <p:nvPr>
            <p:ph sz="quarter" idx="22"/>
          </p:nvPr>
        </p:nvSpPr>
        <p:spPr>
          <a:xfrm>
            <a:off x="495299"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Text Placeholder 11"/>
          <p:cNvSpPr>
            <a:spLocks noGrp="1"/>
          </p:cNvSpPr>
          <p:nvPr>
            <p:ph type="body" sz="quarter" idx="23" hasCustomPrompt="1"/>
          </p:nvPr>
        </p:nvSpPr>
        <p:spPr>
          <a:xfrm>
            <a:off x="4301758"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16" name="Content Placeholder 4"/>
          <p:cNvSpPr>
            <a:spLocks noGrp="1"/>
          </p:cNvSpPr>
          <p:nvPr>
            <p:ph sz="quarter" idx="24"/>
          </p:nvPr>
        </p:nvSpPr>
        <p:spPr>
          <a:xfrm>
            <a:off x="4301757"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7" name="Text Placeholder 11"/>
          <p:cNvSpPr>
            <a:spLocks noGrp="1"/>
          </p:cNvSpPr>
          <p:nvPr>
            <p:ph type="body" sz="quarter" idx="25" hasCustomPrompt="1"/>
          </p:nvPr>
        </p:nvSpPr>
        <p:spPr>
          <a:xfrm>
            <a:off x="8081053"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18" name="Content Placeholder 4"/>
          <p:cNvSpPr>
            <a:spLocks noGrp="1"/>
          </p:cNvSpPr>
          <p:nvPr>
            <p:ph sz="quarter" idx="26"/>
          </p:nvPr>
        </p:nvSpPr>
        <p:spPr>
          <a:xfrm>
            <a:off x="8081052"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20" name="TextBox 19"/>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2019</a:t>
            </a:r>
          </a:p>
        </p:txBody>
      </p:sp>
      <p:sp>
        <p:nvSpPr>
          <p:cNvPr id="21"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3"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cxnSp>
        <p:nvCxnSpPr>
          <p:cNvPr id="34" name="Straight Connector 3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53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2531" y="1421440"/>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975">
                <a:solidFill>
                  <a:schemeClr val="tx1">
                    <a:lumMod val="95000"/>
                    <a:lumOff val="5000"/>
                  </a:schemeClr>
                </a:solidFill>
              </a:defRPr>
            </a:lvl1pPr>
          </a:lstStyle>
          <a:p>
            <a:fld id="{D467A144-2D94-45CA-A7FA-008641B153DD}" type="slidenum">
              <a:rPr lang="en-IE" smtClean="0"/>
              <a:pPr/>
              <a:t>‹#›</a:t>
            </a:fld>
            <a:endParaRPr lang="en-IE"/>
          </a:p>
        </p:txBody>
      </p:sp>
    </p:spTree>
    <p:extLst>
      <p:ext uri="{BB962C8B-B14F-4D97-AF65-F5344CB8AC3E}">
        <p14:creationId xmlns:p14="http://schemas.microsoft.com/office/powerpoint/2010/main" val="2081418221"/>
      </p:ext>
    </p:extLst>
  </p:cSld>
  <p:clrMap bg1="lt1" tx1="dk1" bg2="lt2" tx2="dk2" accent1="accent1" accent2="accent2" accent3="accent3" accent4="accent4" accent5="accent5" accent6="accent6" hlink="hlink" folHlink="folHlink"/>
  <p:sldLayoutIdLst>
    <p:sldLayoutId id="2147483760" r:id="rId1"/>
    <p:sldLayoutId id="2147483757" r:id="rId2"/>
    <p:sldLayoutId id="2147483753" r:id="rId3"/>
    <p:sldLayoutId id="2147483733" r:id="rId4"/>
    <p:sldLayoutId id="2147483735" r:id="rId5"/>
    <p:sldLayoutId id="2147483736" r:id="rId6"/>
    <p:sldLayoutId id="2147483737" r:id="rId7"/>
    <p:sldLayoutId id="2147483738" r:id="rId8"/>
    <p:sldLayoutId id="2147483739" r:id="rId9"/>
    <p:sldLayoutId id="2147483761" r:id="rId10"/>
    <p:sldLayoutId id="2147483762" r:id="rId11"/>
    <p:sldLayoutId id="2147483763" r:id="rId12"/>
    <p:sldLayoutId id="2147483764" r:id="rId13"/>
    <p:sldLayoutId id="2147483756" r:id="rId14"/>
    <p:sldLayoutId id="2147483754" r:id="rId15"/>
    <p:sldLayoutId id="2147483758" r:id="rId16"/>
    <p:sldLayoutId id="2147483759" r:id="rId17"/>
    <p:sldLayoutId id="2147483745" r:id="rId18"/>
    <p:sldLayoutId id="2147483765" r:id="rId19"/>
  </p:sldLayoutIdLst>
  <p:timing>
    <p:tnLst>
      <p:par>
        <p:cTn id="1" dur="indefinite" restart="never" nodeType="tmRoot"/>
      </p:par>
    </p:tnLst>
  </p:timing>
  <p:txStyles>
    <p:titleStyle>
      <a:lvl1pPr algn="l" defTabSz="742950" rtl="0" eaLnBrk="1" latinLnBrk="0" hangingPunct="1">
        <a:lnSpc>
          <a:spcPct val="90000"/>
        </a:lnSpc>
        <a:spcBef>
          <a:spcPct val="0"/>
        </a:spcBef>
        <a:buNone/>
        <a:defRPr sz="2000" b="1" kern="1200">
          <a:solidFill>
            <a:srgbClr val="002D62"/>
          </a:solidFill>
          <a:latin typeface="Arial" charset="0"/>
          <a:ea typeface="Arial" charset="0"/>
          <a:cs typeface="Arial" charset="0"/>
        </a:defRPr>
      </a:lvl1pPr>
    </p:titleStyle>
    <p:bodyStyle>
      <a:lvl1pPr marL="0" indent="0" algn="l" defTabSz="742950" rtl="0" eaLnBrk="1" latinLnBrk="0" hangingPunct="1">
        <a:lnSpc>
          <a:spcPct val="100000"/>
        </a:lnSpc>
        <a:spcBef>
          <a:spcPts val="0"/>
        </a:spcBef>
        <a:spcAft>
          <a:spcPts val="81"/>
        </a:spcAft>
        <a:buClr>
          <a:schemeClr val="tx1"/>
        </a:buClr>
        <a:buSzPct val="100000"/>
        <a:buFont typeface="+mj-lt"/>
        <a:buNone/>
        <a:tabLst/>
        <a:defRPr sz="1800" kern="1200">
          <a:solidFill>
            <a:schemeClr val="tx1"/>
          </a:solidFill>
          <a:latin typeface="Arial" charset="0"/>
          <a:ea typeface="Arial" charset="0"/>
          <a:cs typeface="Arial" charset="0"/>
        </a:defRPr>
      </a:lvl1pPr>
      <a:lvl2pPr marL="231775" indent="-222250" algn="l" defTabSz="742950" rtl="0" eaLnBrk="1" latinLnBrk="0" hangingPunct="1">
        <a:lnSpc>
          <a:spcPct val="100000"/>
        </a:lnSpc>
        <a:spcBef>
          <a:spcPts val="0"/>
        </a:spcBef>
        <a:spcAft>
          <a:spcPts val="81"/>
        </a:spcAft>
        <a:buClr>
          <a:srgbClr val="F6A81B"/>
        </a:buClr>
        <a:buSzPct val="140000"/>
        <a:buFont typeface="Arial" panose="020B0604020202020204" pitchFamily="34" charset="0"/>
        <a:buChar char="•"/>
        <a:tabLst>
          <a:tab pos="174625" algn="l"/>
          <a:tab pos="177800" algn="l"/>
        </a:tabLst>
        <a:defRPr sz="1800" kern="1200">
          <a:solidFill>
            <a:schemeClr val="tx1"/>
          </a:solidFill>
          <a:latin typeface="Arial" charset="0"/>
          <a:ea typeface="Arial" charset="0"/>
          <a:cs typeface="Arial" charset="0"/>
        </a:defRPr>
      </a:lvl2pPr>
      <a:lvl3pPr marL="358775" indent="-179388" algn="l" defTabSz="742950" rtl="0" eaLnBrk="1" latinLnBrk="0" hangingPunct="1">
        <a:lnSpc>
          <a:spcPct val="100000"/>
        </a:lnSpc>
        <a:spcBef>
          <a:spcPts val="0"/>
        </a:spcBef>
        <a:spcAft>
          <a:spcPts val="81"/>
        </a:spcAft>
        <a:buClr>
          <a:srgbClr val="002F68"/>
        </a:buClr>
        <a:buSzPct val="140000"/>
        <a:buFont typeface="Arial" charset="0"/>
        <a:buChar char="•"/>
        <a:tabLst/>
        <a:defRPr sz="1800" kern="1200" baseline="0">
          <a:solidFill>
            <a:schemeClr val="tx1"/>
          </a:solidFill>
          <a:latin typeface="Arial" charset="0"/>
          <a:ea typeface="Arial" charset="0"/>
          <a:cs typeface="Arial" charset="0"/>
        </a:defRPr>
      </a:lvl3pPr>
      <a:lvl4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4pPr>
      <a:lvl5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6" y="1749608"/>
            <a:ext cx="8100060" cy="2462848"/>
          </a:xfrm>
        </p:spPr>
        <p:txBody>
          <a:bodyPr/>
          <a:lstStyle/>
          <a:p>
            <a:r>
              <a:rPr lang="en-US" sz="4400" dirty="0" smtClean="0">
                <a:solidFill>
                  <a:schemeClr val="tx1"/>
                </a:solidFill>
              </a:rPr>
              <a:t>Workforce Review of the Irish Nursing Home Sector</a:t>
            </a:r>
            <a:endParaRPr lang="en-US" sz="4400" b="0" dirty="0">
              <a:solidFill>
                <a:schemeClr val="tx1"/>
              </a:solidFill>
            </a:endParaRPr>
          </a:p>
        </p:txBody>
      </p:sp>
      <p:sp>
        <p:nvSpPr>
          <p:cNvPr id="4" name="Text Placeholder 3"/>
          <p:cNvSpPr>
            <a:spLocks noGrp="1"/>
          </p:cNvSpPr>
          <p:nvPr>
            <p:ph type="body" sz="quarter" idx="11"/>
          </p:nvPr>
        </p:nvSpPr>
        <p:spPr>
          <a:xfrm>
            <a:off x="261256" y="5034972"/>
            <a:ext cx="5714999" cy="742359"/>
          </a:xfrm>
        </p:spPr>
        <p:txBody>
          <a:bodyPr>
            <a:noAutofit/>
          </a:bodyPr>
          <a:lstStyle/>
          <a:p>
            <a:r>
              <a:rPr lang="en-US" sz="2000" b="1" dirty="0" smtClean="0">
                <a:solidFill>
                  <a:schemeClr val="tx1"/>
                </a:solidFill>
              </a:rPr>
              <a:t>Shane McQuillan - Partner</a:t>
            </a:r>
          </a:p>
          <a:p>
            <a:r>
              <a:rPr lang="en-US" sz="2000" b="1" dirty="0">
                <a:solidFill>
                  <a:schemeClr val="tx1"/>
                </a:solidFill>
              </a:rPr>
              <a:t>S</a:t>
            </a:r>
            <a:r>
              <a:rPr lang="en-US" sz="2000" b="1" dirty="0" smtClean="0">
                <a:solidFill>
                  <a:schemeClr val="tx1"/>
                </a:solidFill>
              </a:rPr>
              <a:t>am Kendlin – Senior Consultant </a:t>
            </a:r>
            <a:endParaRPr lang="en-US" sz="2000" b="1" dirty="0">
              <a:solidFill>
                <a:schemeClr val="tx1"/>
              </a:solidFill>
            </a:endParaRPr>
          </a:p>
        </p:txBody>
      </p:sp>
      <p:sp>
        <p:nvSpPr>
          <p:cNvPr id="5" name="Text Placeholder 4"/>
          <p:cNvSpPr>
            <a:spLocks noGrp="1"/>
          </p:cNvSpPr>
          <p:nvPr>
            <p:ph type="body" sz="quarter" idx="12"/>
          </p:nvPr>
        </p:nvSpPr>
        <p:spPr>
          <a:xfrm>
            <a:off x="261256" y="6202934"/>
            <a:ext cx="5714999" cy="442318"/>
          </a:xfrm>
        </p:spPr>
        <p:txBody>
          <a:bodyPr>
            <a:normAutofit/>
          </a:bodyPr>
          <a:lstStyle/>
          <a:p>
            <a:r>
              <a:rPr lang="en-US" sz="2000" b="1" dirty="0" smtClean="0">
                <a:solidFill>
                  <a:schemeClr val="tx1"/>
                </a:solidFill>
              </a:rPr>
              <a:t>14 November 2019</a:t>
            </a:r>
            <a:endParaRPr lang="en-US" sz="2000" b="1" dirty="0">
              <a:solidFill>
                <a:schemeClr val="tx1"/>
              </a:solidFill>
            </a:endParaRPr>
          </a:p>
        </p:txBody>
      </p:sp>
      <p:pic>
        <p:nvPicPr>
          <p:cNvPr id="3" name="Picture 2"/>
          <p:cNvPicPr>
            <a:picLocks noChangeAspect="1"/>
          </p:cNvPicPr>
          <p:nvPr/>
        </p:nvPicPr>
        <p:blipFill>
          <a:blip r:embed="rId2"/>
          <a:stretch>
            <a:fillRect/>
          </a:stretch>
        </p:blipFill>
        <p:spPr>
          <a:xfrm>
            <a:off x="383176" y="3516354"/>
            <a:ext cx="1730104" cy="1020108"/>
          </a:xfrm>
          <a:prstGeom prst="rect">
            <a:avLst/>
          </a:prstGeom>
        </p:spPr>
      </p:pic>
    </p:spTree>
    <p:extLst>
      <p:ext uri="{BB962C8B-B14F-4D97-AF65-F5344CB8AC3E}">
        <p14:creationId xmlns:p14="http://schemas.microsoft.com/office/powerpoint/2010/main" val="185858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Remuneration and Benefits</a:t>
            </a:r>
            <a:endParaRPr lang="en-GB" dirty="0"/>
          </a:p>
        </p:txBody>
      </p:sp>
      <p:graphicFrame>
        <p:nvGraphicFramePr>
          <p:cNvPr id="6" name="Content Placeholder 5"/>
          <p:cNvGraphicFramePr>
            <a:graphicFrameLocks noGrp="1"/>
          </p:cNvGraphicFramePr>
          <p:nvPr>
            <p:ph sz="quarter" idx="22"/>
            <p:extLst>
              <p:ext uri="{D42A27DB-BD31-4B8C-83A1-F6EECF244321}">
                <p14:modId xmlns:p14="http://schemas.microsoft.com/office/powerpoint/2010/main" val="2718088574"/>
              </p:ext>
            </p:extLst>
          </p:nvPr>
        </p:nvGraphicFramePr>
        <p:xfrm>
          <a:off x="457200" y="1377539"/>
          <a:ext cx="5567363" cy="5323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23"/>
            <p:extLst>
              <p:ext uri="{D42A27DB-BD31-4B8C-83A1-F6EECF244321}">
                <p14:modId xmlns:p14="http://schemas.microsoft.com/office/powerpoint/2010/main" val="1083057553"/>
              </p:ext>
            </p:extLst>
          </p:nvPr>
        </p:nvGraphicFramePr>
        <p:xfrm>
          <a:off x="6024563" y="1377539"/>
          <a:ext cx="5958171" cy="5323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406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Staff Recruitment</a:t>
            </a:r>
            <a:endParaRPr lang="en-GB" dirty="0"/>
          </a:p>
        </p:txBody>
      </p:sp>
      <p:sp>
        <p:nvSpPr>
          <p:cNvPr id="4" name="Text Placeholder 3"/>
          <p:cNvSpPr>
            <a:spLocks noGrp="1"/>
          </p:cNvSpPr>
          <p:nvPr>
            <p:ph type="body" sz="quarter" idx="14"/>
          </p:nvPr>
        </p:nvSpPr>
        <p:spPr/>
        <p:txBody>
          <a:bodyPr/>
          <a:lstStyle/>
          <a:p>
            <a:r>
              <a:rPr lang="en-GB" dirty="0" smtClean="0"/>
              <a:t>Preferred Recruitment Methods</a:t>
            </a:r>
            <a:endParaRPr lang="en-GB" dirty="0"/>
          </a:p>
        </p:txBody>
      </p:sp>
      <p:sp>
        <p:nvSpPr>
          <p:cNvPr id="6" name="Text Placeholder 5"/>
          <p:cNvSpPr>
            <a:spLocks noGrp="1"/>
          </p:cNvSpPr>
          <p:nvPr>
            <p:ph type="body" sz="quarter" idx="24"/>
          </p:nvPr>
        </p:nvSpPr>
        <p:spPr/>
        <p:txBody>
          <a:bodyPr/>
          <a:lstStyle/>
          <a:p>
            <a:r>
              <a:rPr lang="en-GB" dirty="0" smtClean="0"/>
              <a:t>Outlook for Recruitment and Retention</a:t>
            </a:r>
            <a:endParaRPr lang="en-GB" dirty="0"/>
          </a:p>
        </p:txBody>
      </p:sp>
      <p:graphicFrame>
        <p:nvGraphicFramePr>
          <p:cNvPr id="7" name="Content Placeholder 6"/>
          <p:cNvGraphicFramePr>
            <a:graphicFrameLocks noGrp="1"/>
          </p:cNvGraphicFramePr>
          <p:nvPr>
            <p:ph sz="quarter" idx="22"/>
            <p:extLst>
              <p:ext uri="{D42A27DB-BD31-4B8C-83A1-F6EECF244321}">
                <p14:modId xmlns:p14="http://schemas.microsoft.com/office/powerpoint/2010/main" val="3486940449"/>
              </p:ext>
            </p:extLst>
          </p:nvPr>
        </p:nvGraphicFramePr>
        <p:xfrm>
          <a:off x="457200" y="1812925"/>
          <a:ext cx="5567363" cy="4616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23"/>
            <p:extLst>
              <p:ext uri="{D42A27DB-BD31-4B8C-83A1-F6EECF244321}">
                <p14:modId xmlns:p14="http://schemas.microsoft.com/office/powerpoint/2010/main" val="1998865376"/>
              </p:ext>
            </p:extLst>
          </p:nvPr>
        </p:nvGraphicFramePr>
        <p:xfrm>
          <a:off x="6167439" y="1812925"/>
          <a:ext cx="5567360" cy="4616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373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22"/>
            <p:extLst>
              <p:ext uri="{D42A27DB-BD31-4B8C-83A1-F6EECF244321}">
                <p14:modId xmlns:p14="http://schemas.microsoft.com/office/powerpoint/2010/main" val="476792788"/>
              </p:ext>
            </p:extLst>
          </p:nvPr>
        </p:nvGraphicFramePr>
        <p:xfrm>
          <a:off x="457200" y="1812775"/>
          <a:ext cx="5566809" cy="4333157"/>
        </p:xfrm>
        <a:graphic>
          <a:graphicData uri="http://schemas.openxmlformats.org/drawingml/2006/table">
            <a:tbl>
              <a:tblPr firstRow="1" firstCol="1" bandRow="1">
                <a:tableStyleId>{5C22544A-7EE6-4342-B048-85BDC9FD1C3A}</a:tableStyleId>
              </a:tblPr>
              <a:tblGrid>
                <a:gridCol w="3718560">
                  <a:extLst>
                    <a:ext uri="{9D8B030D-6E8A-4147-A177-3AD203B41FA5}">
                      <a16:colId xmlns:a16="http://schemas.microsoft.com/office/drawing/2014/main" val="778006871"/>
                    </a:ext>
                  </a:extLst>
                </a:gridCol>
                <a:gridCol w="1848249">
                  <a:extLst>
                    <a:ext uri="{9D8B030D-6E8A-4147-A177-3AD203B41FA5}">
                      <a16:colId xmlns:a16="http://schemas.microsoft.com/office/drawing/2014/main" val="2642537109"/>
                    </a:ext>
                  </a:extLst>
                </a:gridCol>
              </a:tblGrid>
              <a:tr h="588722">
                <a:tc>
                  <a:txBody>
                    <a:bodyPr/>
                    <a:lstStyle/>
                    <a:p>
                      <a:pPr indent="-450215" algn="just"/>
                      <a:endParaRPr lang="en-GB" sz="1600" dirty="0">
                        <a:effectLst/>
                        <a:latin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indent="-450215" algn="ctr">
                        <a:lnSpc>
                          <a:spcPct val="115000"/>
                        </a:lnSpc>
                        <a:spcAft>
                          <a:spcPts val="0"/>
                        </a:spcAft>
                      </a:pPr>
                      <a:r>
                        <a:rPr lang="en-IE" sz="1600">
                          <a:effectLst/>
                        </a:rPr>
                        <a:t>Percentage of nursing homes</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696226346"/>
                  </a:ext>
                </a:extLst>
              </a:tr>
              <a:tr h="305037">
                <a:tc>
                  <a:txBody>
                    <a:bodyPr/>
                    <a:lstStyle/>
                    <a:p>
                      <a:pPr indent="-450215" algn="l">
                        <a:lnSpc>
                          <a:spcPct val="100000"/>
                        </a:lnSpc>
                        <a:spcAft>
                          <a:spcPts val="0"/>
                        </a:spcAft>
                      </a:pPr>
                      <a:r>
                        <a:rPr lang="en-IE" sz="1600" dirty="0">
                          <a:solidFill>
                            <a:schemeClr val="tx1"/>
                          </a:solidFill>
                          <a:effectLst/>
                        </a:rPr>
                        <a:t>Acute hospital sector</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88%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936228918"/>
                  </a:ext>
                </a:extLst>
              </a:tr>
              <a:tr h="305037">
                <a:tc>
                  <a:txBody>
                    <a:bodyPr/>
                    <a:lstStyle/>
                    <a:p>
                      <a:pPr indent="-450215" algn="l">
                        <a:lnSpc>
                          <a:spcPct val="100000"/>
                        </a:lnSpc>
                        <a:spcAft>
                          <a:spcPts val="0"/>
                        </a:spcAft>
                      </a:pPr>
                      <a:r>
                        <a:rPr lang="en-IE" sz="1600" dirty="0">
                          <a:solidFill>
                            <a:schemeClr val="tx1"/>
                          </a:solidFill>
                          <a:effectLst/>
                        </a:rPr>
                        <a:t>HSE nursing home</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600" dirty="0" smtClean="0">
                          <a:effectLst/>
                        </a:rPr>
                        <a:t>76%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313012225"/>
                  </a:ext>
                </a:extLst>
              </a:tr>
              <a:tr h="305037">
                <a:tc>
                  <a:txBody>
                    <a:bodyPr/>
                    <a:lstStyle/>
                    <a:p>
                      <a:pPr indent="-450215" algn="l">
                        <a:lnSpc>
                          <a:spcPct val="100000"/>
                        </a:lnSpc>
                        <a:spcAft>
                          <a:spcPts val="0"/>
                        </a:spcAft>
                      </a:pPr>
                      <a:r>
                        <a:rPr lang="en-IE" sz="1600" dirty="0">
                          <a:solidFill>
                            <a:schemeClr val="tx1"/>
                          </a:solidFill>
                          <a:effectLst/>
                        </a:rPr>
                        <a:t>Returning to home country</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49%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72420997"/>
                  </a:ext>
                </a:extLst>
              </a:tr>
              <a:tr h="305037">
                <a:tc>
                  <a:txBody>
                    <a:bodyPr/>
                    <a:lstStyle/>
                    <a:p>
                      <a:pPr indent="-450215" algn="l">
                        <a:lnSpc>
                          <a:spcPct val="100000"/>
                        </a:lnSpc>
                        <a:spcAft>
                          <a:spcPts val="0"/>
                        </a:spcAft>
                      </a:pPr>
                      <a:r>
                        <a:rPr lang="en-IE" sz="1600" dirty="0">
                          <a:solidFill>
                            <a:schemeClr val="tx1"/>
                          </a:solidFill>
                          <a:effectLst/>
                        </a:rPr>
                        <a:t>Other healthcare sector</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600" dirty="0" smtClean="0">
                          <a:effectLst/>
                        </a:rPr>
                        <a:t>40%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508778044"/>
                  </a:ext>
                </a:extLst>
              </a:tr>
              <a:tr h="537375">
                <a:tc>
                  <a:txBody>
                    <a:bodyPr/>
                    <a:lstStyle/>
                    <a:p>
                      <a:pPr indent="-450215" algn="l">
                        <a:lnSpc>
                          <a:spcPct val="100000"/>
                        </a:lnSpc>
                        <a:spcAft>
                          <a:spcPts val="0"/>
                        </a:spcAft>
                      </a:pPr>
                      <a:r>
                        <a:rPr lang="en-IE" sz="1600" dirty="0">
                          <a:solidFill>
                            <a:schemeClr val="tx1"/>
                          </a:solidFill>
                          <a:effectLst/>
                        </a:rPr>
                        <a:t>Other independent nursing home provider</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29%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07940021"/>
                  </a:ext>
                </a:extLst>
              </a:tr>
              <a:tr h="305037">
                <a:tc>
                  <a:txBody>
                    <a:bodyPr/>
                    <a:lstStyle/>
                    <a:p>
                      <a:pPr indent="-450215" algn="l">
                        <a:lnSpc>
                          <a:spcPct val="100000"/>
                        </a:lnSpc>
                        <a:spcAft>
                          <a:spcPts val="0"/>
                        </a:spcAft>
                      </a:pPr>
                      <a:r>
                        <a:rPr lang="en-IE" sz="1600" dirty="0">
                          <a:solidFill>
                            <a:schemeClr val="tx1"/>
                          </a:solidFill>
                          <a:effectLst/>
                        </a:rPr>
                        <a:t>Other</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600" dirty="0" smtClean="0">
                          <a:effectLst/>
                        </a:rPr>
                        <a:t>26%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583017796"/>
                  </a:ext>
                </a:extLst>
              </a:tr>
              <a:tr h="305037">
                <a:tc>
                  <a:txBody>
                    <a:bodyPr/>
                    <a:lstStyle/>
                    <a:p>
                      <a:pPr indent="-450215" algn="l">
                        <a:lnSpc>
                          <a:spcPct val="100000"/>
                        </a:lnSpc>
                        <a:spcAft>
                          <a:spcPts val="0"/>
                        </a:spcAft>
                      </a:pPr>
                      <a:r>
                        <a:rPr lang="en-IE" sz="1600" dirty="0">
                          <a:solidFill>
                            <a:schemeClr val="tx1"/>
                          </a:solidFill>
                          <a:effectLst/>
                        </a:rPr>
                        <a:t>Non-healthcare sector</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24%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831203721"/>
                  </a:ext>
                </a:extLst>
              </a:tr>
              <a:tr h="534426">
                <a:tc>
                  <a:txBody>
                    <a:bodyPr/>
                    <a:lstStyle/>
                    <a:p>
                      <a:pPr indent="-450215" algn="l">
                        <a:lnSpc>
                          <a:spcPct val="100000"/>
                        </a:lnSpc>
                        <a:spcAft>
                          <a:spcPts val="0"/>
                        </a:spcAft>
                      </a:pPr>
                      <a:r>
                        <a:rPr lang="en-IE" sz="1600" dirty="0">
                          <a:solidFill>
                            <a:schemeClr val="tx1"/>
                          </a:solidFill>
                          <a:effectLst/>
                        </a:rPr>
                        <a:t>Leaving workforce for other reason, e.g. caring for children or relatives</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600" dirty="0" smtClean="0">
                          <a:effectLst/>
                        </a:rPr>
                        <a:t>18%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849705453"/>
                  </a:ext>
                </a:extLst>
              </a:tr>
              <a:tr h="305037">
                <a:tc>
                  <a:txBody>
                    <a:bodyPr/>
                    <a:lstStyle/>
                    <a:p>
                      <a:pPr indent="-450215" algn="l">
                        <a:lnSpc>
                          <a:spcPct val="100000"/>
                        </a:lnSpc>
                        <a:spcAft>
                          <a:spcPts val="0"/>
                        </a:spcAft>
                      </a:pPr>
                      <a:r>
                        <a:rPr lang="en-IE" sz="1600" dirty="0">
                          <a:solidFill>
                            <a:schemeClr val="tx1"/>
                          </a:solidFill>
                          <a:effectLst/>
                        </a:rPr>
                        <a:t>Retiring</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14%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335195680"/>
                  </a:ext>
                </a:extLst>
              </a:tr>
              <a:tr h="537375">
                <a:tc>
                  <a:txBody>
                    <a:bodyPr/>
                    <a:lstStyle/>
                    <a:p>
                      <a:pPr indent="-450215" algn="l">
                        <a:lnSpc>
                          <a:spcPct val="100000"/>
                        </a:lnSpc>
                        <a:spcAft>
                          <a:spcPts val="0"/>
                        </a:spcAft>
                      </a:pPr>
                      <a:r>
                        <a:rPr lang="en-IE" sz="1600" dirty="0">
                          <a:solidFill>
                            <a:schemeClr val="tx1"/>
                          </a:solidFill>
                          <a:effectLst/>
                        </a:rPr>
                        <a:t>Leaving Ireland for another country (not home country)</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600" dirty="0" smtClean="0">
                          <a:effectLst/>
                          <a:latin typeface="+mn-lt"/>
                          <a:ea typeface="+mn-ea"/>
                          <a:cs typeface="+mn-cs"/>
                        </a:rPr>
                        <a:t>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436155476"/>
                  </a:ext>
                </a:extLst>
              </a:tr>
            </a:tbl>
          </a:graphicData>
        </a:graphic>
      </p:graphicFrame>
      <p:sp>
        <p:nvSpPr>
          <p:cNvPr id="3" name="Title 2"/>
          <p:cNvSpPr>
            <a:spLocks noGrp="1"/>
          </p:cNvSpPr>
          <p:nvPr>
            <p:ph type="title"/>
          </p:nvPr>
        </p:nvSpPr>
        <p:spPr/>
        <p:txBody>
          <a:bodyPr/>
          <a:lstStyle/>
          <a:p>
            <a:r>
              <a:rPr lang="en-GB" dirty="0" smtClean="0"/>
              <a:t>Staff Retention</a:t>
            </a:r>
            <a:endParaRPr lang="en-GB" dirty="0"/>
          </a:p>
        </p:txBody>
      </p:sp>
      <p:sp>
        <p:nvSpPr>
          <p:cNvPr id="4" name="Text Placeholder 3"/>
          <p:cNvSpPr>
            <a:spLocks noGrp="1"/>
          </p:cNvSpPr>
          <p:nvPr>
            <p:ph type="body" sz="quarter" idx="14"/>
          </p:nvPr>
        </p:nvSpPr>
        <p:spPr/>
        <p:txBody>
          <a:bodyPr/>
          <a:lstStyle/>
          <a:p>
            <a:r>
              <a:rPr lang="en-GB" dirty="0" smtClean="0"/>
              <a:t>Stated Destinations of Staff Leaving</a:t>
            </a:r>
            <a:endParaRPr lang="en-GB" dirty="0"/>
          </a:p>
        </p:txBody>
      </p:sp>
      <p:sp>
        <p:nvSpPr>
          <p:cNvPr id="6" name="Text Placeholder 5"/>
          <p:cNvSpPr>
            <a:spLocks noGrp="1"/>
          </p:cNvSpPr>
          <p:nvPr>
            <p:ph type="body" sz="quarter" idx="24"/>
          </p:nvPr>
        </p:nvSpPr>
        <p:spPr/>
        <p:txBody>
          <a:bodyPr/>
          <a:lstStyle/>
          <a:p>
            <a:r>
              <a:rPr lang="en-GB" dirty="0" smtClean="0"/>
              <a:t>Reasons Cited for Staff Leaving (%)</a:t>
            </a:r>
            <a:endParaRPr lang="en-GB" dirty="0"/>
          </a:p>
        </p:txBody>
      </p:sp>
      <p:graphicFrame>
        <p:nvGraphicFramePr>
          <p:cNvPr id="8" name="Content Placeholder 7"/>
          <p:cNvGraphicFramePr>
            <a:graphicFrameLocks noGrp="1"/>
          </p:cNvGraphicFramePr>
          <p:nvPr>
            <p:ph sz="quarter" idx="23"/>
            <p:extLst>
              <p:ext uri="{D42A27DB-BD31-4B8C-83A1-F6EECF244321}">
                <p14:modId xmlns:p14="http://schemas.microsoft.com/office/powerpoint/2010/main" val="2005379502"/>
              </p:ext>
            </p:extLst>
          </p:nvPr>
        </p:nvGraphicFramePr>
        <p:xfrm>
          <a:off x="6167439" y="1812925"/>
          <a:ext cx="5567360" cy="461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4041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Staff Nationalities</a:t>
            </a:r>
            <a:endParaRPr lang="en-GB" dirty="0"/>
          </a:p>
        </p:txBody>
      </p:sp>
      <p:sp>
        <p:nvSpPr>
          <p:cNvPr id="6" name="Text Placeholder 5"/>
          <p:cNvSpPr>
            <a:spLocks noGrp="1"/>
          </p:cNvSpPr>
          <p:nvPr>
            <p:ph type="body" sz="quarter" idx="24"/>
          </p:nvPr>
        </p:nvSpPr>
        <p:spPr/>
        <p:txBody>
          <a:bodyPr/>
          <a:lstStyle/>
          <a:p>
            <a:r>
              <a:rPr lang="en-GB" dirty="0" smtClean="0"/>
              <a:t>Staff Nationality Distribution &amp; Change</a:t>
            </a:r>
            <a:endParaRPr lang="en-GB" dirty="0"/>
          </a:p>
        </p:txBody>
      </p:sp>
      <p:sp>
        <p:nvSpPr>
          <p:cNvPr id="13" name="Content Placeholder 12"/>
          <p:cNvSpPr>
            <a:spLocks noGrp="1"/>
          </p:cNvSpPr>
          <p:nvPr>
            <p:ph sz="quarter" idx="23"/>
          </p:nvPr>
        </p:nvSpPr>
        <p:spPr/>
        <p:txBody>
          <a:bodyPr/>
          <a:lstStyle/>
          <a:p>
            <a:pPr marL="360000" lvl="1" indent="-360000">
              <a:spcAft>
                <a:spcPts val="300"/>
              </a:spcAft>
            </a:pPr>
            <a:r>
              <a:rPr lang="en-GB" dirty="0" smtClean="0">
                <a:solidFill>
                  <a:schemeClr val="tx1"/>
                </a:solidFill>
                <a:latin typeface="Arial" panose="020B0604020202020204" pitchFamily="34" charset="0"/>
                <a:cs typeface="Arial" panose="020B0604020202020204" pitchFamily="34" charset="0"/>
              </a:rPr>
              <a:t>The distribution of staff nationality was generally quite even across the country, though UK staff tended to work in rural homes.</a:t>
            </a:r>
            <a:endParaRPr lang="en-GB" dirty="0">
              <a:solidFill>
                <a:schemeClr val="tx1"/>
              </a:solidFill>
              <a:latin typeface="Arial" panose="020B0604020202020204" pitchFamily="34" charset="0"/>
              <a:cs typeface="Arial" panose="020B0604020202020204" pitchFamily="34" charset="0"/>
            </a:endParaRPr>
          </a:p>
          <a:p>
            <a:endParaRPr lang="en-GB" dirty="0"/>
          </a:p>
        </p:txBody>
      </p:sp>
      <p:graphicFrame>
        <p:nvGraphicFramePr>
          <p:cNvPr id="14" name="Content Placeholder 11"/>
          <p:cNvGraphicFramePr>
            <a:graphicFrameLocks/>
          </p:cNvGraphicFramePr>
          <p:nvPr>
            <p:extLst>
              <p:ext uri="{D42A27DB-BD31-4B8C-83A1-F6EECF244321}">
                <p14:modId xmlns:p14="http://schemas.microsoft.com/office/powerpoint/2010/main" val="3202124927"/>
              </p:ext>
            </p:extLst>
          </p:nvPr>
        </p:nvGraphicFramePr>
        <p:xfrm>
          <a:off x="457198" y="4121143"/>
          <a:ext cx="5566808" cy="2381103"/>
        </p:xfrm>
        <a:graphic>
          <a:graphicData uri="http://schemas.openxmlformats.org/drawingml/2006/table">
            <a:tbl>
              <a:tblPr firstRow="1" firstCol="1" bandRow="1">
                <a:tableStyleId>{5C22544A-7EE6-4342-B048-85BDC9FD1C3A}</a:tableStyleId>
              </a:tblPr>
              <a:tblGrid>
                <a:gridCol w="1946567">
                  <a:extLst>
                    <a:ext uri="{9D8B030D-6E8A-4147-A177-3AD203B41FA5}">
                      <a16:colId xmlns:a16="http://schemas.microsoft.com/office/drawing/2014/main" val="1383104483"/>
                    </a:ext>
                  </a:extLst>
                </a:gridCol>
                <a:gridCol w="1216761">
                  <a:extLst>
                    <a:ext uri="{9D8B030D-6E8A-4147-A177-3AD203B41FA5}">
                      <a16:colId xmlns:a16="http://schemas.microsoft.com/office/drawing/2014/main" val="533334196"/>
                    </a:ext>
                  </a:extLst>
                </a:gridCol>
                <a:gridCol w="1201740">
                  <a:extLst>
                    <a:ext uri="{9D8B030D-6E8A-4147-A177-3AD203B41FA5}">
                      <a16:colId xmlns:a16="http://schemas.microsoft.com/office/drawing/2014/main" val="781893536"/>
                    </a:ext>
                  </a:extLst>
                </a:gridCol>
                <a:gridCol w="1201740">
                  <a:extLst>
                    <a:ext uri="{9D8B030D-6E8A-4147-A177-3AD203B41FA5}">
                      <a16:colId xmlns:a16="http://schemas.microsoft.com/office/drawing/2014/main" val="261371616"/>
                    </a:ext>
                  </a:extLst>
                </a:gridCol>
              </a:tblGrid>
              <a:tr h="264567">
                <a:tc>
                  <a:txBody>
                    <a:bodyPr/>
                    <a:lstStyle/>
                    <a:p>
                      <a:pPr indent="-450215" algn="just"/>
                      <a:endParaRPr lang="en-GB" sz="1200" b="1" dirty="0">
                        <a:effectLst/>
                        <a:latin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indent="-450215" algn="ctr">
                        <a:lnSpc>
                          <a:spcPct val="115000"/>
                        </a:lnSpc>
                        <a:spcAft>
                          <a:spcPts val="0"/>
                        </a:spcAft>
                      </a:pPr>
                      <a:r>
                        <a:rPr lang="en-IE" sz="1200" b="1" dirty="0">
                          <a:effectLst/>
                        </a:rPr>
                        <a:t>Nursing staff</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indent="-450215" algn="ctr">
                        <a:lnSpc>
                          <a:spcPct val="115000"/>
                        </a:lnSpc>
                        <a:spcAft>
                          <a:spcPts val="0"/>
                        </a:spcAft>
                      </a:pPr>
                      <a:r>
                        <a:rPr lang="en-IE" sz="1200" b="1">
                          <a:effectLst/>
                        </a:rPr>
                        <a:t>HCAs</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indent="-450215" algn="ctr">
                        <a:lnSpc>
                          <a:spcPct val="115000"/>
                        </a:lnSpc>
                        <a:spcAft>
                          <a:spcPts val="0"/>
                        </a:spcAft>
                      </a:pPr>
                      <a:r>
                        <a:rPr lang="en-IE" sz="1200" b="1" dirty="0">
                          <a:effectLst/>
                        </a:rPr>
                        <a:t>Other</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844507265"/>
                  </a:ext>
                </a:extLst>
              </a:tr>
              <a:tr h="264567">
                <a:tc>
                  <a:txBody>
                    <a:bodyPr/>
                    <a:lstStyle/>
                    <a:p>
                      <a:pPr indent="-450215" algn="just">
                        <a:lnSpc>
                          <a:spcPct val="115000"/>
                        </a:lnSpc>
                        <a:spcAft>
                          <a:spcPts val="0"/>
                        </a:spcAft>
                      </a:pPr>
                      <a:r>
                        <a:rPr lang="en-IE" sz="1200" b="1" dirty="0" smtClean="0">
                          <a:solidFill>
                            <a:schemeClr val="tx1"/>
                          </a:solidFill>
                          <a:effectLst/>
                        </a:rPr>
                        <a:t>India</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450215" algn="ctr">
                        <a:lnSpc>
                          <a:spcPct val="115000"/>
                        </a:lnSpc>
                        <a:spcAft>
                          <a:spcPts val="0"/>
                        </a:spcAft>
                      </a:pPr>
                      <a:r>
                        <a:rPr lang="en-IE" sz="1200" b="1" dirty="0">
                          <a:effectLst/>
                        </a:rPr>
                        <a:t>96%</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a:effectLst/>
                        </a:rPr>
                        <a:t>59%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36%</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588443593"/>
                  </a:ext>
                </a:extLst>
              </a:tr>
              <a:tr h="264567">
                <a:tc>
                  <a:txBody>
                    <a:bodyPr/>
                    <a:lstStyle/>
                    <a:p>
                      <a:pPr indent="-450215" algn="just">
                        <a:lnSpc>
                          <a:spcPct val="115000"/>
                        </a:lnSpc>
                        <a:spcAft>
                          <a:spcPts val="0"/>
                        </a:spcAft>
                      </a:pPr>
                      <a:r>
                        <a:rPr lang="en-IE" sz="1200" b="1" dirty="0" smtClean="0">
                          <a:solidFill>
                            <a:schemeClr val="tx1"/>
                          </a:solidFill>
                          <a:effectLst/>
                        </a:rPr>
                        <a:t>Philippines</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b="1">
                          <a:effectLst/>
                        </a:rPr>
                        <a:t>86%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a:effectLst/>
                        </a:rPr>
                        <a:t>57%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34%</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87691763"/>
                  </a:ext>
                </a:extLst>
              </a:tr>
              <a:tr h="264567">
                <a:tc>
                  <a:txBody>
                    <a:bodyPr/>
                    <a:lstStyle/>
                    <a:p>
                      <a:pPr indent="-450215" algn="just">
                        <a:lnSpc>
                          <a:spcPct val="115000"/>
                        </a:lnSpc>
                        <a:spcAft>
                          <a:spcPts val="0"/>
                        </a:spcAft>
                      </a:pPr>
                      <a:r>
                        <a:rPr lang="en-IE" sz="1200" b="1" dirty="0" smtClean="0">
                          <a:solidFill>
                            <a:schemeClr val="tx1"/>
                          </a:solidFill>
                          <a:effectLst/>
                        </a:rPr>
                        <a:t>Poland</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450215" algn="ctr">
                        <a:lnSpc>
                          <a:spcPct val="115000"/>
                        </a:lnSpc>
                        <a:spcAft>
                          <a:spcPts val="0"/>
                        </a:spcAft>
                      </a:pPr>
                      <a:r>
                        <a:rPr lang="en-IE" sz="1200" b="1">
                          <a:effectLst/>
                        </a:rPr>
                        <a:t>34%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a:effectLst/>
                        </a:rPr>
                        <a:t>66%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80%</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169810536"/>
                  </a:ext>
                </a:extLst>
              </a:tr>
              <a:tr h="264567">
                <a:tc>
                  <a:txBody>
                    <a:bodyPr/>
                    <a:lstStyle/>
                    <a:p>
                      <a:pPr indent="-450215" algn="just">
                        <a:lnSpc>
                          <a:spcPct val="115000"/>
                        </a:lnSpc>
                        <a:spcAft>
                          <a:spcPts val="0"/>
                        </a:spcAft>
                      </a:pPr>
                      <a:r>
                        <a:rPr lang="en-IE" sz="1200" b="1" dirty="0" smtClean="0">
                          <a:solidFill>
                            <a:schemeClr val="tx1"/>
                          </a:solidFill>
                          <a:effectLst/>
                        </a:rPr>
                        <a:t>Romania</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b="1" dirty="0">
                          <a:effectLst/>
                        </a:rPr>
                        <a:t>25%</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a:effectLst/>
                        </a:rPr>
                        <a:t>30%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16%</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63525778"/>
                  </a:ext>
                </a:extLst>
              </a:tr>
              <a:tr h="264567">
                <a:tc>
                  <a:txBody>
                    <a:bodyPr/>
                    <a:lstStyle/>
                    <a:p>
                      <a:pPr indent="-450215" algn="just">
                        <a:lnSpc>
                          <a:spcPct val="115000"/>
                        </a:lnSpc>
                        <a:spcAft>
                          <a:spcPts val="0"/>
                        </a:spcAft>
                      </a:pPr>
                      <a:r>
                        <a:rPr lang="en-IE" sz="1200" b="1" dirty="0" smtClean="0">
                          <a:solidFill>
                            <a:schemeClr val="tx1"/>
                          </a:solidFill>
                          <a:effectLst/>
                        </a:rPr>
                        <a:t>Croatia</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450215" algn="ctr">
                        <a:lnSpc>
                          <a:spcPct val="115000"/>
                        </a:lnSpc>
                        <a:spcAft>
                          <a:spcPts val="0"/>
                        </a:spcAft>
                      </a:pPr>
                      <a:r>
                        <a:rPr lang="en-IE" sz="1200" b="1" dirty="0">
                          <a:effectLst/>
                        </a:rPr>
                        <a:t>7%</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18%</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11%</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028458859"/>
                  </a:ext>
                </a:extLst>
              </a:tr>
              <a:tr h="264567">
                <a:tc>
                  <a:txBody>
                    <a:bodyPr/>
                    <a:lstStyle/>
                    <a:p>
                      <a:pPr indent="-450215" algn="just">
                        <a:lnSpc>
                          <a:spcPct val="115000"/>
                        </a:lnSpc>
                        <a:spcAft>
                          <a:spcPts val="0"/>
                        </a:spcAft>
                      </a:pPr>
                      <a:r>
                        <a:rPr lang="en-IE" sz="1200" b="1" dirty="0" smtClean="0">
                          <a:solidFill>
                            <a:schemeClr val="tx1"/>
                          </a:solidFill>
                          <a:effectLst/>
                        </a:rPr>
                        <a:t>Latvia</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b="1">
                          <a:effectLst/>
                        </a:rPr>
                        <a:t>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5%</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16%</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765341755"/>
                  </a:ext>
                </a:extLst>
              </a:tr>
              <a:tr h="264567">
                <a:tc>
                  <a:txBody>
                    <a:bodyPr/>
                    <a:lstStyle/>
                    <a:p>
                      <a:pPr indent="-450215" algn="just">
                        <a:lnSpc>
                          <a:spcPct val="115000"/>
                        </a:lnSpc>
                        <a:spcAft>
                          <a:spcPts val="0"/>
                        </a:spcAft>
                      </a:pPr>
                      <a:r>
                        <a:rPr lang="en-GB" sz="12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Lithuania</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450215" algn="ctr">
                        <a:lnSpc>
                          <a:spcPct val="115000"/>
                        </a:lnSpc>
                        <a:spcAft>
                          <a:spcPts val="0"/>
                        </a:spcAft>
                      </a:pPr>
                      <a:r>
                        <a:rPr lang="en-GB" sz="1200" b="1" dirty="0" smtClean="0">
                          <a:effectLst/>
                          <a:latin typeface="Arial" panose="020B0604020202020204" pitchFamily="34" charset="0"/>
                          <a:ea typeface="Calibri" panose="020F0502020204030204" pitchFamily="34" charset="0"/>
                          <a:cs typeface="Times New Roman" panose="02020603050405020304" pitchFamily="18" charset="0"/>
                        </a:rPr>
                        <a:t>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4%</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indent="-450215" algn="ctr">
                        <a:lnSpc>
                          <a:spcPct val="115000"/>
                        </a:lnSpc>
                        <a:spcAft>
                          <a:spcPts val="0"/>
                        </a:spcAft>
                      </a:pPr>
                      <a:r>
                        <a:rPr lang="en-IE" sz="1200" b="1" dirty="0">
                          <a:effectLst/>
                        </a:rPr>
                        <a:t>7%</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778964768"/>
                  </a:ext>
                </a:extLst>
              </a:tr>
              <a:tr h="264567">
                <a:tc>
                  <a:txBody>
                    <a:bodyPr/>
                    <a:lstStyle/>
                    <a:p>
                      <a:pPr indent="-450215" algn="just">
                        <a:lnSpc>
                          <a:spcPct val="115000"/>
                        </a:lnSpc>
                        <a:spcAft>
                          <a:spcPts val="0"/>
                        </a:spcAft>
                      </a:pPr>
                      <a:r>
                        <a:rPr lang="en-IE" sz="1200" b="1" dirty="0">
                          <a:solidFill>
                            <a:schemeClr val="tx1"/>
                          </a:solidFill>
                          <a:effectLst/>
                        </a:rPr>
                        <a:t>UK </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b="1">
                          <a:effectLst/>
                        </a:rPr>
                        <a:t>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indent="-450215" algn="ctr">
                        <a:lnSpc>
                          <a:spcPct val="115000"/>
                        </a:lnSpc>
                        <a:spcAft>
                          <a:spcPts val="0"/>
                        </a:spcAft>
                      </a:pPr>
                      <a:r>
                        <a:rPr lang="en-IE" sz="1200" b="1" dirty="0">
                          <a:effectLst/>
                        </a:rPr>
                        <a:t>4%</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1202873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67737963"/>
              </p:ext>
            </p:extLst>
          </p:nvPr>
        </p:nvGraphicFramePr>
        <p:xfrm>
          <a:off x="457198" y="1585078"/>
          <a:ext cx="5566809" cy="2066509"/>
        </p:xfrm>
        <a:graphic>
          <a:graphicData uri="http://schemas.openxmlformats.org/drawingml/2006/table">
            <a:tbl>
              <a:tblPr firstRow="1" firstCol="1" bandRow="1">
                <a:tableStyleId>{5C22544A-7EE6-4342-B048-85BDC9FD1C3A}</a:tableStyleId>
              </a:tblPr>
              <a:tblGrid>
                <a:gridCol w="1686562">
                  <a:extLst>
                    <a:ext uri="{9D8B030D-6E8A-4147-A177-3AD203B41FA5}">
                      <a16:colId xmlns:a16="http://schemas.microsoft.com/office/drawing/2014/main" val="3064924862"/>
                    </a:ext>
                  </a:extLst>
                </a:gridCol>
                <a:gridCol w="1473733">
                  <a:extLst>
                    <a:ext uri="{9D8B030D-6E8A-4147-A177-3AD203B41FA5}">
                      <a16:colId xmlns:a16="http://schemas.microsoft.com/office/drawing/2014/main" val="1257678934"/>
                    </a:ext>
                  </a:extLst>
                </a:gridCol>
                <a:gridCol w="950322">
                  <a:extLst>
                    <a:ext uri="{9D8B030D-6E8A-4147-A177-3AD203B41FA5}">
                      <a16:colId xmlns:a16="http://schemas.microsoft.com/office/drawing/2014/main" val="4119889608"/>
                    </a:ext>
                  </a:extLst>
                </a:gridCol>
                <a:gridCol w="1456192">
                  <a:extLst>
                    <a:ext uri="{9D8B030D-6E8A-4147-A177-3AD203B41FA5}">
                      <a16:colId xmlns:a16="http://schemas.microsoft.com/office/drawing/2014/main" val="1809478091"/>
                    </a:ext>
                  </a:extLst>
                </a:gridCol>
              </a:tblGrid>
              <a:tr h="647041">
                <a:tc>
                  <a:txBody>
                    <a:bodyPr/>
                    <a:lstStyle/>
                    <a:p>
                      <a:pPr indent="-450215" algn="just">
                        <a:lnSpc>
                          <a:spcPct val="115000"/>
                        </a:lnSpc>
                        <a:spcAft>
                          <a:spcPts val="0"/>
                        </a:spcAft>
                      </a:pPr>
                      <a:r>
                        <a:rPr lang="en-IE" sz="1600" dirty="0">
                          <a:effectLst/>
                        </a:rPr>
                        <a:t>Actual Headcount</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Nursing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HCAs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Other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70014512"/>
                  </a:ext>
                </a:extLst>
              </a:tr>
              <a:tr h="354867">
                <a:tc>
                  <a:txBody>
                    <a:bodyPr/>
                    <a:lstStyle/>
                    <a:p>
                      <a:pPr indent="-450215" algn="l">
                        <a:lnSpc>
                          <a:spcPct val="115000"/>
                        </a:lnSpc>
                        <a:spcAft>
                          <a:spcPts val="0"/>
                        </a:spcAft>
                      </a:pPr>
                      <a:r>
                        <a:rPr lang="en-IE" sz="1600" dirty="0" smtClean="0">
                          <a:solidFill>
                            <a:schemeClr val="tx1"/>
                          </a:solidFill>
                          <a:effectLst/>
                        </a:rPr>
                        <a:t>% from Ireland</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36.6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60.7</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62.2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62745239"/>
                  </a:ext>
                </a:extLst>
              </a:tr>
              <a:tr h="354867">
                <a:tc>
                  <a:txBody>
                    <a:bodyPr/>
                    <a:lstStyle/>
                    <a:p>
                      <a:pPr indent="-450215" algn="l">
                        <a:lnSpc>
                          <a:spcPct val="115000"/>
                        </a:lnSpc>
                        <a:spcAft>
                          <a:spcPts val="0"/>
                        </a:spcAft>
                      </a:pPr>
                      <a:r>
                        <a:rPr lang="en-IE" sz="1600" dirty="0" smtClean="0">
                          <a:solidFill>
                            <a:schemeClr val="tx1"/>
                          </a:solidFill>
                          <a:effectLst/>
                        </a:rPr>
                        <a:t>% from UK</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IE" sz="1600" dirty="0" smtClean="0">
                          <a:effectLst/>
                          <a:latin typeface="+mn-lt"/>
                          <a:ea typeface="+mn-ea"/>
                          <a:cs typeface="+mn-cs"/>
                        </a:rPr>
                        <a:t>2.3</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0.5</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5867400"/>
                  </a:ext>
                </a:extLst>
              </a:tr>
              <a:tr h="354867">
                <a:tc>
                  <a:txBody>
                    <a:bodyPr/>
                    <a:lstStyle/>
                    <a:p>
                      <a:pPr indent="-450215" algn="l">
                        <a:lnSpc>
                          <a:spcPct val="115000"/>
                        </a:lnSpc>
                        <a:spcAft>
                          <a:spcPts val="0"/>
                        </a:spcAft>
                      </a:pPr>
                      <a:r>
                        <a:rPr lang="en-IE" sz="1600" dirty="0" smtClean="0">
                          <a:solidFill>
                            <a:schemeClr val="tx1"/>
                          </a:solidFill>
                          <a:effectLst/>
                        </a:rPr>
                        <a:t>% from EU</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19.2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27.6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6691322"/>
                  </a:ext>
                </a:extLst>
              </a:tr>
              <a:tr h="354867">
                <a:tc>
                  <a:txBody>
                    <a:bodyPr/>
                    <a:lstStyle/>
                    <a:p>
                      <a:pPr indent="-450215" algn="l">
                        <a:lnSpc>
                          <a:spcPct val="115000"/>
                        </a:lnSpc>
                        <a:spcAft>
                          <a:spcPts val="0"/>
                        </a:spcAft>
                      </a:pPr>
                      <a:r>
                        <a:rPr lang="en-IE" sz="1600" dirty="0" smtClean="0">
                          <a:solidFill>
                            <a:schemeClr val="tx1"/>
                          </a:solidFill>
                          <a:effectLst/>
                        </a:rPr>
                        <a:t>% from Non-EU</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42.2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18.3</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8.4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131734"/>
                  </a:ext>
                </a:extLst>
              </a:tr>
            </a:tbl>
          </a:graphicData>
        </a:graphic>
      </p:graphicFrame>
      <p:sp>
        <p:nvSpPr>
          <p:cNvPr id="8" name="TextBox 7"/>
          <p:cNvSpPr txBox="1"/>
          <p:nvPr/>
        </p:nvSpPr>
        <p:spPr>
          <a:xfrm>
            <a:off x="1190343" y="3778742"/>
            <a:ext cx="4100517" cy="342401"/>
          </a:xfrm>
          <a:prstGeom prst="rect">
            <a:avLst/>
          </a:prstGeom>
          <a:noFill/>
        </p:spPr>
        <p:txBody>
          <a:bodyPr wrap="square" rtlCol="0">
            <a:spAutoFit/>
          </a:bodyPr>
          <a:lstStyle/>
          <a:p>
            <a:r>
              <a:rPr lang="en-GB" sz="1625" b="1" dirty="0">
                <a:solidFill>
                  <a:srgbClr val="5A5858"/>
                </a:solidFill>
                <a:latin typeface="Arial" charset="0"/>
                <a:ea typeface="Arial" charset="0"/>
                <a:cs typeface="Arial" charset="0"/>
              </a:rPr>
              <a:t>% of Homes with Staff of ‘X’ Nationality</a:t>
            </a:r>
          </a:p>
        </p:txBody>
      </p:sp>
      <p:graphicFrame>
        <p:nvGraphicFramePr>
          <p:cNvPr id="12" name="Chart 11"/>
          <p:cNvGraphicFramePr>
            <a:graphicFrameLocks/>
          </p:cNvGraphicFramePr>
          <p:nvPr>
            <p:extLst>
              <p:ext uri="{D42A27DB-BD31-4B8C-83A1-F6EECF244321}">
                <p14:modId xmlns:p14="http://schemas.microsoft.com/office/powerpoint/2010/main" val="1210946574"/>
              </p:ext>
            </p:extLst>
          </p:nvPr>
        </p:nvGraphicFramePr>
        <p:xfrm>
          <a:off x="6184603" y="2618332"/>
          <a:ext cx="5736609" cy="4183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42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r>
              <a:rPr lang="en-IE" dirty="0" smtClean="0"/>
              <a:t>Our Findings</a:t>
            </a:r>
            <a:endParaRPr lang="en-IE" dirty="0"/>
          </a:p>
        </p:txBody>
      </p:sp>
    </p:spTree>
    <p:extLst>
      <p:ext uri="{BB962C8B-B14F-4D97-AF65-F5344CB8AC3E}">
        <p14:creationId xmlns:p14="http://schemas.microsoft.com/office/powerpoint/2010/main" val="359706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375921" y="1171065"/>
            <a:ext cx="10986786" cy="4981433"/>
          </a:xfrm>
        </p:spPr>
        <p:txBody>
          <a:bodyPr/>
          <a:lstStyle/>
          <a:p>
            <a:pPr marL="574675" lvl="1" indent="-342900"/>
            <a:endParaRPr lang="en-GB" sz="2800" dirty="0" smtClean="0"/>
          </a:p>
          <a:p>
            <a:pPr marL="574675" lvl="1" indent="-342900"/>
            <a:r>
              <a:rPr lang="en-GB" sz="2800" dirty="0" smtClean="0"/>
              <a:t>Widespread frustration with NHSS /</a:t>
            </a:r>
            <a:r>
              <a:rPr lang="en-GB" sz="2800" dirty="0"/>
              <a:t> </a:t>
            </a:r>
            <a:r>
              <a:rPr lang="en-GB" sz="2800" dirty="0" smtClean="0"/>
              <a:t>Fair Deal rates, with respondents feeling the rates “simply don’t reflect the quality of services provided”</a:t>
            </a:r>
          </a:p>
          <a:p>
            <a:pPr marL="574675" lvl="1" indent="-342900"/>
            <a:r>
              <a:rPr lang="en-GB" sz="2800" dirty="0" smtClean="0"/>
              <a:t>The low NHSS rates impact on the ability of nursing homes to recruit and retain qualified and motivated staff, with numerous respondents recounting how they’ve seen staff move to HSE homes “who ultimately benefit from the low Fair Deal rates”</a:t>
            </a:r>
            <a:endParaRPr lang="en-GB" sz="2800" dirty="0"/>
          </a:p>
          <a:p>
            <a:pPr marL="574675" lvl="1" indent="-342900"/>
            <a:r>
              <a:rPr lang="en-GB" sz="2800" dirty="0" smtClean="0"/>
              <a:t>Low salaries exacerbate the current challenges of recruiting staff, particularly in the Greater Dublin Area. Staff generally appear content with their working conditions, with salaries and benefits being the major contributing factors to high staff turnover.</a:t>
            </a:r>
            <a:endParaRPr lang="en-GB" sz="2800" dirty="0"/>
          </a:p>
          <a:p>
            <a:pPr marL="574675" lvl="1" indent="-342900" algn="ctr"/>
            <a:endParaRPr lang="en-GB" sz="2800" dirty="0" smtClean="0"/>
          </a:p>
          <a:p>
            <a:pPr marL="574675" lvl="1" indent="-342900" algn="ctr"/>
            <a:endParaRPr lang="en-IE" sz="2800" dirty="0"/>
          </a:p>
        </p:txBody>
      </p:sp>
      <p:sp>
        <p:nvSpPr>
          <p:cNvPr id="3" name="Title 2"/>
          <p:cNvSpPr>
            <a:spLocks noGrp="1"/>
          </p:cNvSpPr>
          <p:nvPr>
            <p:ph type="title"/>
          </p:nvPr>
        </p:nvSpPr>
        <p:spPr/>
        <p:txBody>
          <a:bodyPr/>
          <a:lstStyle/>
          <a:p>
            <a:r>
              <a:rPr lang="en-IE" dirty="0" smtClean="0"/>
              <a:t>Issues Frequently Cited by Nursing Homes</a:t>
            </a:r>
            <a:endParaRPr lang="en-IE" dirty="0"/>
          </a:p>
        </p:txBody>
      </p:sp>
    </p:spTree>
    <p:extLst>
      <p:ext uri="{BB962C8B-B14F-4D97-AF65-F5344CB8AC3E}">
        <p14:creationId xmlns:p14="http://schemas.microsoft.com/office/powerpoint/2010/main" val="42556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382253" y="931973"/>
            <a:ext cx="11179827" cy="5777585"/>
          </a:xfrm>
        </p:spPr>
        <p:txBody>
          <a:bodyPr/>
          <a:lstStyle/>
          <a:p>
            <a:pPr marL="574675" lvl="1" indent="-342900"/>
            <a:endParaRPr lang="en-GB" sz="2400" dirty="0" smtClean="0"/>
          </a:p>
          <a:p>
            <a:pPr marL="574675" lvl="1" indent="-342900"/>
            <a:r>
              <a:rPr lang="en-GB" sz="2600" dirty="0" smtClean="0"/>
              <a:t>Numerous nursing homes informed us how the proportion of their staff who originate from outside of Ireland has grown in recent years – with many citing a lack of interest from Irish-born applicants.</a:t>
            </a:r>
            <a:endParaRPr lang="en-GB" sz="2600" dirty="0"/>
          </a:p>
          <a:p>
            <a:pPr marL="574675" lvl="1" indent="-342900"/>
            <a:r>
              <a:rPr lang="en-GB" sz="2600" dirty="0" smtClean="0"/>
              <a:t>While Eastern European countries provide a large number of staff, the two largest countries of origin for staff in the nursing home sector are India and the Philippines. Multiple nursing homes report attending career fairs in these countries so as to recruit staff directly.</a:t>
            </a:r>
            <a:endParaRPr lang="en-GB" sz="2600" dirty="0"/>
          </a:p>
          <a:p>
            <a:pPr marL="574675" lvl="1" indent="-342900"/>
            <a:r>
              <a:rPr lang="en-GB" sz="2600" dirty="0" smtClean="0"/>
              <a:t>While nursing homes are able to recruit nursing staff originating from outside of the EU directly from overseas, those wishing to work as HCAs must already be resident in Ireland. With this in mind, we regard petitioning the State to include HCAs on the Critical Skills Occupations List as being one of NHI’s top priorities.</a:t>
            </a:r>
          </a:p>
          <a:p>
            <a:pPr marL="574675" lvl="1" indent="-342900" algn="ctr"/>
            <a:endParaRPr lang="en-GB" sz="2400" dirty="0" smtClean="0"/>
          </a:p>
          <a:p>
            <a:pPr marL="574675" lvl="1" indent="-342900" algn="ctr"/>
            <a:endParaRPr lang="en-IE" sz="2400" dirty="0"/>
          </a:p>
        </p:txBody>
      </p:sp>
      <p:sp>
        <p:nvSpPr>
          <p:cNvPr id="3" name="Title 2"/>
          <p:cNvSpPr>
            <a:spLocks noGrp="1"/>
          </p:cNvSpPr>
          <p:nvPr>
            <p:ph type="title"/>
          </p:nvPr>
        </p:nvSpPr>
        <p:spPr/>
        <p:txBody>
          <a:bodyPr/>
          <a:lstStyle/>
          <a:p>
            <a:r>
              <a:rPr lang="en-IE" dirty="0" smtClean="0"/>
              <a:t>Origin of Staff</a:t>
            </a:r>
            <a:endParaRPr lang="en-IE" dirty="0"/>
          </a:p>
        </p:txBody>
      </p:sp>
    </p:spTree>
    <p:extLst>
      <p:ext uri="{BB962C8B-B14F-4D97-AF65-F5344CB8AC3E}">
        <p14:creationId xmlns:p14="http://schemas.microsoft.com/office/powerpoint/2010/main" val="30909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351773" y="1069465"/>
            <a:ext cx="11210307" cy="4981433"/>
          </a:xfrm>
        </p:spPr>
        <p:txBody>
          <a:bodyPr/>
          <a:lstStyle/>
          <a:p>
            <a:pPr marL="574675" lvl="1" indent="-342900"/>
            <a:endParaRPr lang="en-GB" sz="2400" dirty="0" smtClean="0"/>
          </a:p>
          <a:p>
            <a:pPr marL="574675" lvl="1" indent="-342900"/>
            <a:r>
              <a:rPr lang="en-GB" sz="2800" dirty="0" smtClean="0"/>
              <a:t>In this context, nursing home owners and operators must consider how best to recruit and retain staff in an increasingly competitive labour market.</a:t>
            </a:r>
            <a:endParaRPr lang="en-GB" sz="2800" dirty="0"/>
          </a:p>
          <a:p>
            <a:pPr marL="574675" lvl="1" indent="-342900"/>
            <a:r>
              <a:rPr lang="en-GB" sz="2800" dirty="0" smtClean="0"/>
              <a:t>Offering staff incentives such as pensions, enhanced benefits, improved salary packages or career development opportunities will cost significant sums, which will need to be either recovered from funding sources such as Fair Deal or from residents directly.</a:t>
            </a:r>
          </a:p>
          <a:p>
            <a:pPr marL="574675" lvl="1" indent="-342900"/>
            <a:r>
              <a:rPr lang="en-IE" sz="2800" dirty="0" smtClean="0"/>
              <a:t>It is important that labour market issues are factored into the ongoing dialogue between NHI and the State, as otherwise the continued provision of nursing home care – let alone meeting forecast demand – will quickly become unsustainable</a:t>
            </a:r>
            <a:endParaRPr lang="en-IE" sz="2800" dirty="0"/>
          </a:p>
        </p:txBody>
      </p:sp>
      <p:sp>
        <p:nvSpPr>
          <p:cNvPr id="3" name="Title 2"/>
          <p:cNvSpPr>
            <a:spLocks noGrp="1"/>
          </p:cNvSpPr>
          <p:nvPr>
            <p:ph type="title"/>
          </p:nvPr>
        </p:nvSpPr>
        <p:spPr/>
        <p:txBody>
          <a:bodyPr/>
          <a:lstStyle/>
          <a:p>
            <a:r>
              <a:rPr lang="en-IE" dirty="0" smtClean="0"/>
              <a:t>Challenging Recruitment &amp; Retention Market</a:t>
            </a:r>
            <a:endParaRPr lang="en-IE" dirty="0"/>
          </a:p>
        </p:txBody>
      </p:sp>
    </p:spTree>
    <p:extLst>
      <p:ext uri="{BB962C8B-B14F-4D97-AF65-F5344CB8AC3E}">
        <p14:creationId xmlns:p14="http://schemas.microsoft.com/office/powerpoint/2010/main" val="33231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r>
              <a:rPr lang="en-IE" dirty="0" smtClean="0"/>
              <a:t>What next?</a:t>
            </a:r>
            <a:endParaRPr lang="en-IE" dirty="0"/>
          </a:p>
        </p:txBody>
      </p:sp>
    </p:spTree>
    <p:extLst>
      <p:ext uri="{BB962C8B-B14F-4D97-AF65-F5344CB8AC3E}">
        <p14:creationId xmlns:p14="http://schemas.microsoft.com/office/powerpoint/2010/main" val="4026659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Conclusions and Recommendations</a:t>
            </a:r>
            <a:endParaRPr lang="en-IE" dirty="0"/>
          </a:p>
        </p:txBody>
      </p:sp>
      <p:sp>
        <p:nvSpPr>
          <p:cNvPr id="6" name="Content Placeholder 1"/>
          <p:cNvSpPr txBox="1">
            <a:spLocks/>
          </p:cNvSpPr>
          <p:nvPr/>
        </p:nvSpPr>
        <p:spPr>
          <a:xfrm>
            <a:off x="223520" y="1455843"/>
            <a:ext cx="11511280" cy="5020778"/>
          </a:xfrm>
          <a:prstGeom prst="rect">
            <a:avLst/>
          </a:prstGeom>
        </p:spPr>
        <p:txBody>
          <a:bodyPr vert="horz" lIns="0" tIns="0" rIns="0" bIns="0" rtlCol="0">
            <a:noAutofit/>
          </a:bodyPr>
          <a:lstStyle>
            <a:lvl1pPr marL="0" indent="0" algn="l" defTabSz="742950" rtl="0" eaLnBrk="1" latinLnBrk="0" hangingPunct="1">
              <a:lnSpc>
                <a:spcPct val="100000"/>
              </a:lnSpc>
              <a:spcBef>
                <a:spcPts val="0"/>
              </a:spcBef>
              <a:spcAft>
                <a:spcPts val="81"/>
              </a:spcAft>
              <a:buClr>
                <a:schemeClr val="tx1"/>
              </a:buClr>
              <a:buSzPct val="100000"/>
              <a:buFont typeface="+mj-lt"/>
              <a:buNone/>
              <a:tabLst/>
              <a:defRPr sz="1800" kern="1200">
                <a:solidFill>
                  <a:schemeClr val="tx1"/>
                </a:solidFill>
                <a:latin typeface="Arial" panose="020B0604020202020204" pitchFamily="34" charset="0"/>
                <a:ea typeface="Arial" charset="0"/>
                <a:cs typeface="Arial" panose="020B0604020202020204" pitchFamily="34" charset="0"/>
              </a:defRPr>
            </a:lvl1pPr>
            <a:lvl2pPr marL="231775" indent="-222250" algn="l" defTabSz="742950" rtl="0" eaLnBrk="1" latinLnBrk="0" hangingPunct="1">
              <a:lnSpc>
                <a:spcPct val="100000"/>
              </a:lnSpc>
              <a:spcBef>
                <a:spcPts val="0"/>
              </a:spcBef>
              <a:spcAft>
                <a:spcPts val="81"/>
              </a:spcAft>
              <a:buClr>
                <a:srgbClr val="F6A81B"/>
              </a:buClr>
              <a:buSzPct val="140000"/>
              <a:buFont typeface="Arial" panose="020B0604020202020204" pitchFamily="34" charset="0"/>
              <a:buChar char="•"/>
              <a:tabLst>
                <a:tab pos="174625" algn="l"/>
                <a:tab pos="177800" algn="l"/>
              </a:tabLst>
              <a:defRPr sz="1800" kern="1200">
                <a:solidFill>
                  <a:schemeClr val="tx1"/>
                </a:solidFill>
                <a:latin typeface="Arial" panose="020B0604020202020204" pitchFamily="34" charset="0"/>
                <a:ea typeface="Arial" charset="0"/>
                <a:cs typeface="Arial" panose="020B0604020202020204" pitchFamily="34" charset="0"/>
              </a:defRPr>
            </a:lvl2pPr>
            <a:lvl3pPr marL="358775" indent="-179388" algn="l" defTabSz="742950" rtl="0" eaLnBrk="1" latinLnBrk="0" hangingPunct="1">
              <a:lnSpc>
                <a:spcPct val="100000"/>
              </a:lnSpc>
              <a:spcBef>
                <a:spcPts val="0"/>
              </a:spcBef>
              <a:spcAft>
                <a:spcPts val="81"/>
              </a:spcAft>
              <a:buClr>
                <a:srgbClr val="002F68"/>
              </a:buClr>
              <a:buSzPct val="140000"/>
              <a:buFont typeface="Arial" charset="0"/>
              <a:buChar char="•"/>
              <a:tabLst/>
              <a:defRPr sz="1800" kern="1200" baseline="0">
                <a:solidFill>
                  <a:schemeClr val="tx1"/>
                </a:solidFill>
                <a:latin typeface="Arial" panose="020B0604020202020204" pitchFamily="34" charset="0"/>
                <a:ea typeface="Arial" charset="0"/>
                <a:cs typeface="Arial" panose="020B0604020202020204" pitchFamily="34" charset="0"/>
              </a:defRPr>
            </a:lvl3pPr>
            <a:lvl4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panose="020B0604020202020204" pitchFamily="34" charset="0"/>
                <a:ea typeface="Arial" charset="0"/>
                <a:cs typeface="Arial" panose="020B0604020202020204" pitchFamily="34" charset="0"/>
              </a:defRPr>
            </a:lvl4pPr>
            <a:lvl5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574675" lvl="1" indent="-342900"/>
            <a:r>
              <a:rPr lang="en-GB" sz="2800" dirty="0" smtClean="0"/>
              <a:t>NHI should continue to petition the Government for inclusion of Health Care Assistants on the Critical Skills Occupations List.</a:t>
            </a:r>
          </a:p>
          <a:p>
            <a:pPr marL="574675" lvl="1" indent="-342900"/>
            <a:r>
              <a:rPr lang="en-GB" sz="2800" dirty="0" smtClean="0"/>
              <a:t>NHI should continue to liaise with the HSE and the Department of Health regarding the rate of payments provided to nursing homes.</a:t>
            </a:r>
          </a:p>
          <a:p>
            <a:pPr marL="574675" lvl="1" indent="-342900"/>
            <a:r>
              <a:rPr lang="en-GB" sz="2800" dirty="0" smtClean="0"/>
              <a:t>NHI should continue to engage with the HSE and support NHI members in working with local hospitals to identify opportunities for cooperation, taking pressure off the acute care system.</a:t>
            </a:r>
          </a:p>
          <a:p>
            <a:pPr marL="574675" lvl="1" indent="-342900"/>
            <a:r>
              <a:rPr lang="en-GB" sz="2800" dirty="0" smtClean="0"/>
              <a:t>NHI should initiate a publicity campaign to draw press, public and political attention to the findings of this review. On this note, we recommend that NHI seek to update this research at least every two years to ensure that it remains relevant and can identify new trends.</a:t>
            </a:r>
            <a:endParaRPr lang="en-IE" sz="2800" dirty="0"/>
          </a:p>
        </p:txBody>
      </p:sp>
    </p:spTree>
    <p:extLst>
      <p:ext uri="{BB962C8B-B14F-4D97-AF65-F5344CB8AC3E}">
        <p14:creationId xmlns:p14="http://schemas.microsoft.com/office/powerpoint/2010/main" val="22950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r>
              <a:rPr lang="en-IE" dirty="0" smtClean="0"/>
              <a:t>Workforce Review</a:t>
            </a:r>
            <a:endParaRPr lang="en-IE" dirty="0"/>
          </a:p>
        </p:txBody>
      </p:sp>
    </p:spTree>
    <p:extLst>
      <p:ext uri="{BB962C8B-B14F-4D97-AF65-F5344CB8AC3E}">
        <p14:creationId xmlns:p14="http://schemas.microsoft.com/office/powerpoint/2010/main" val="1619544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35334" y="4888543"/>
            <a:ext cx="2342147" cy="957020"/>
          </a:xfrm>
        </p:spPr>
        <p:txBody>
          <a:bodyPr>
            <a:normAutofit/>
          </a:bodyPr>
          <a:lstStyle/>
          <a:p>
            <a:r>
              <a:rPr lang="en-IE" b="1" dirty="0" smtClean="0"/>
              <a:t>Shane McQuillan</a:t>
            </a:r>
          </a:p>
          <a:p>
            <a:r>
              <a:rPr lang="en-IE" dirty="0" smtClean="0"/>
              <a:t>Partner, Consulting</a:t>
            </a:r>
          </a:p>
          <a:p>
            <a:r>
              <a:rPr lang="en-IE" dirty="0" smtClean="0"/>
              <a:t>Shane.McQuillan@Crowe.ie</a:t>
            </a:r>
            <a:endParaRPr lang="en-IE" dirty="0"/>
          </a:p>
        </p:txBody>
      </p:sp>
      <p:sp>
        <p:nvSpPr>
          <p:cNvPr id="5" name="Text Placeholder 4"/>
          <p:cNvSpPr>
            <a:spLocks noGrp="1"/>
          </p:cNvSpPr>
          <p:nvPr>
            <p:ph type="body" sz="quarter" idx="17"/>
          </p:nvPr>
        </p:nvSpPr>
        <p:spPr>
          <a:xfrm>
            <a:off x="6883497" y="4809672"/>
            <a:ext cx="2352367" cy="957020"/>
          </a:xfrm>
        </p:spPr>
        <p:txBody>
          <a:bodyPr/>
          <a:lstStyle/>
          <a:p>
            <a:r>
              <a:rPr lang="en-IE" dirty="0" smtClean="0"/>
              <a:t>Sam Kendlin</a:t>
            </a:r>
          </a:p>
          <a:p>
            <a:r>
              <a:rPr lang="en-IE" dirty="0" smtClean="0"/>
              <a:t>Consultant, Consulting</a:t>
            </a:r>
          </a:p>
          <a:p>
            <a:r>
              <a:rPr lang="en-IE" dirty="0" smtClean="0"/>
              <a:t>Sam.Kendlin@Crowe.ie</a:t>
            </a:r>
            <a:endParaRPr lang="en-IE" dirty="0"/>
          </a:p>
        </p:txBody>
      </p:sp>
      <p:pic>
        <p:nvPicPr>
          <p:cNvPr id="2052" name="Picture 4" descr="\\bc1-dc\home\IT\directory\pics\shanemc.jpg"/>
          <p:cNvPicPr>
            <a:picLocks noGrp="1" noChangeAspect="1" noChangeArrowheads="1"/>
          </p:cNvPicPr>
          <p:nvPr>
            <p:ph type="pic" sz="quarter" idx="16"/>
          </p:nvPr>
        </p:nvPicPr>
        <p:blipFill>
          <a:blip r:embed="rId2" cstate="print">
            <a:extLst>
              <a:ext uri="{28A0092B-C50C-407E-A947-70E740481C1C}">
                <a14:useLocalDpi xmlns:a14="http://schemas.microsoft.com/office/drawing/2010/main" val="0"/>
              </a:ext>
            </a:extLst>
          </a:blip>
          <a:srcRect t="1409" b="14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493" b="1493"/>
          <a:stretch>
            <a:fillRect/>
          </a:stretch>
        </p:blipFill>
        <p:spPr>
          <a:xfrm>
            <a:off x="5775160" y="4876800"/>
            <a:ext cx="959361" cy="980507"/>
          </a:xfrm>
        </p:spPr>
      </p:pic>
    </p:spTree>
    <p:extLst>
      <p:ext uri="{BB962C8B-B14F-4D97-AF65-F5344CB8AC3E}">
        <p14:creationId xmlns:p14="http://schemas.microsoft.com/office/powerpoint/2010/main" val="158854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457200" y="1580409"/>
            <a:ext cx="11169667" cy="2496459"/>
          </a:xfrm>
        </p:spPr>
        <p:txBody>
          <a:bodyPr/>
          <a:lstStyle/>
          <a:p>
            <a:pPr algn="ctr"/>
            <a:r>
              <a:rPr lang="en-GB" sz="2800" b="1" dirty="0" smtClean="0"/>
              <a:t>Terms of Reference</a:t>
            </a:r>
          </a:p>
          <a:p>
            <a:pPr marL="574675" lvl="1" indent="-342900"/>
            <a:r>
              <a:rPr lang="en-GB" sz="2800" dirty="0" smtClean="0"/>
              <a:t>Analysis of the current workforce in Irish nursing homes</a:t>
            </a:r>
          </a:p>
          <a:p>
            <a:pPr marL="574675" lvl="1" indent="-342900"/>
            <a:r>
              <a:rPr lang="en-GB" sz="2800" dirty="0" smtClean="0"/>
              <a:t>Employer of choice, training and upskilling</a:t>
            </a:r>
          </a:p>
          <a:p>
            <a:pPr marL="574675" lvl="1" indent="-342900"/>
            <a:r>
              <a:rPr lang="en-GB" sz="2800" dirty="0" smtClean="0"/>
              <a:t>Future recruitment needs of sector, and access to workforce</a:t>
            </a:r>
          </a:p>
          <a:p>
            <a:pPr marL="574675" lvl="1" indent="-342900"/>
            <a:r>
              <a:rPr lang="en-GB" sz="2800" dirty="0" smtClean="0"/>
              <a:t>Intended to be a resource for NHI and its members to inform policy, advocacy and approach to workforce planning</a:t>
            </a:r>
            <a:endParaRPr lang="en-IE" sz="2800" dirty="0"/>
          </a:p>
        </p:txBody>
      </p:sp>
      <p:sp>
        <p:nvSpPr>
          <p:cNvPr id="3" name="Title 2"/>
          <p:cNvSpPr>
            <a:spLocks noGrp="1"/>
          </p:cNvSpPr>
          <p:nvPr>
            <p:ph type="title"/>
          </p:nvPr>
        </p:nvSpPr>
        <p:spPr/>
        <p:txBody>
          <a:bodyPr/>
          <a:lstStyle/>
          <a:p>
            <a:r>
              <a:rPr lang="en-IE" dirty="0" smtClean="0"/>
              <a:t>Nursing Home Sector Workforce Review</a:t>
            </a:r>
            <a:endParaRPr lang="en-IE" dirty="0"/>
          </a:p>
        </p:txBody>
      </p:sp>
    </p:spTree>
    <p:extLst>
      <p:ext uri="{BB962C8B-B14F-4D97-AF65-F5344CB8AC3E}">
        <p14:creationId xmlns:p14="http://schemas.microsoft.com/office/powerpoint/2010/main" val="14848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264161" y="1678777"/>
            <a:ext cx="11277599" cy="2496459"/>
          </a:xfrm>
        </p:spPr>
        <p:txBody>
          <a:bodyPr/>
          <a:lstStyle/>
          <a:p>
            <a:pPr marL="574675" lvl="1" indent="-342900"/>
            <a:r>
              <a:rPr lang="en-GB" sz="2400" dirty="0" smtClean="0"/>
              <a:t>Agreed with NHI that we would sample 75 nursing homes through a combination of online survey and telephone interview</a:t>
            </a:r>
          </a:p>
          <a:p>
            <a:pPr marL="574675" lvl="1" indent="-342900"/>
            <a:r>
              <a:rPr lang="en-GB" sz="2400" dirty="0" smtClean="0"/>
              <a:t>The 75 nursing homes selected provided a representative sample in terms of size, geography and ownership (independent homes and groups)</a:t>
            </a:r>
          </a:p>
        </p:txBody>
      </p:sp>
      <p:sp>
        <p:nvSpPr>
          <p:cNvPr id="3" name="Title 2"/>
          <p:cNvSpPr>
            <a:spLocks noGrp="1"/>
          </p:cNvSpPr>
          <p:nvPr>
            <p:ph type="title"/>
          </p:nvPr>
        </p:nvSpPr>
        <p:spPr/>
        <p:txBody>
          <a:bodyPr/>
          <a:lstStyle/>
          <a:p>
            <a:r>
              <a:rPr lang="en-IE" dirty="0" smtClean="0"/>
              <a:t>Survey of Nursing Home Providers</a:t>
            </a:r>
            <a:endParaRPr lang="en-IE" dirty="0"/>
          </a:p>
        </p:txBody>
      </p:sp>
      <p:sp>
        <p:nvSpPr>
          <p:cNvPr id="6" name="Content Placeholder 1"/>
          <p:cNvSpPr txBox="1">
            <a:spLocks/>
          </p:cNvSpPr>
          <p:nvPr/>
        </p:nvSpPr>
        <p:spPr>
          <a:xfrm>
            <a:off x="264161" y="3617598"/>
            <a:ext cx="11277600" cy="2496459"/>
          </a:xfrm>
          <a:prstGeom prst="rect">
            <a:avLst/>
          </a:prstGeom>
        </p:spPr>
        <p:txBody>
          <a:bodyPr vert="horz" lIns="0" tIns="0" rIns="0" bIns="0" rtlCol="0">
            <a:noAutofit/>
          </a:bodyPr>
          <a:lstStyle>
            <a:lvl1pPr marL="0" indent="0" algn="l" defTabSz="742950" rtl="0" eaLnBrk="1" latinLnBrk="0" hangingPunct="1">
              <a:lnSpc>
                <a:spcPct val="100000"/>
              </a:lnSpc>
              <a:spcBef>
                <a:spcPts val="0"/>
              </a:spcBef>
              <a:spcAft>
                <a:spcPts val="81"/>
              </a:spcAft>
              <a:buClr>
                <a:schemeClr val="tx1"/>
              </a:buClr>
              <a:buSzPct val="100000"/>
              <a:buFont typeface="+mj-lt"/>
              <a:buNone/>
              <a:tabLst/>
              <a:defRPr sz="1800" kern="1200">
                <a:solidFill>
                  <a:schemeClr val="tx1"/>
                </a:solidFill>
                <a:latin typeface="Arial" panose="020B0604020202020204" pitchFamily="34" charset="0"/>
                <a:ea typeface="Arial" charset="0"/>
                <a:cs typeface="Arial" panose="020B0604020202020204" pitchFamily="34" charset="0"/>
              </a:defRPr>
            </a:lvl1pPr>
            <a:lvl2pPr marL="231775" indent="-222250" algn="l" defTabSz="742950" rtl="0" eaLnBrk="1" latinLnBrk="0" hangingPunct="1">
              <a:lnSpc>
                <a:spcPct val="100000"/>
              </a:lnSpc>
              <a:spcBef>
                <a:spcPts val="0"/>
              </a:spcBef>
              <a:spcAft>
                <a:spcPts val="81"/>
              </a:spcAft>
              <a:buClr>
                <a:srgbClr val="F6A81B"/>
              </a:buClr>
              <a:buSzPct val="140000"/>
              <a:buFont typeface="Arial" panose="020B0604020202020204" pitchFamily="34" charset="0"/>
              <a:buChar char="•"/>
              <a:tabLst>
                <a:tab pos="174625" algn="l"/>
                <a:tab pos="177800" algn="l"/>
              </a:tabLst>
              <a:defRPr sz="1800" kern="1200">
                <a:solidFill>
                  <a:schemeClr val="tx1"/>
                </a:solidFill>
                <a:latin typeface="Arial" panose="020B0604020202020204" pitchFamily="34" charset="0"/>
                <a:ea typeface="Arial" charset="0"/>
                <a:cs typeface="Arial" panose="020B0604020202020204" pitchFamily="34" charset="0"/>
              </a:defRPr>
            </a:lvl2pPr>
            <a:lvl3pPr marL="358775" indent="-179388" algn="l" defTabSz="742950" rtl="0" eaLnBrk="1" latinLnBrk="0" hangingPunct="1">
              <a:lnSpc>
                <a:spcPct val="100000"/>
              </a:lnSpc>
              <a:spcBef>
                <a:spcPts val="0"/>
              </a:spcBef>
              <a:spcAft>
                <a:spcPts val="81"/>
              </a:spcAft>
              <a:buClr>
                <a:srgbClr val="002F68"/>
              </a:buClr>
              <a:buSzPct val="140000"/>
              <a:buFont typeface="Arial" charset="0"/>
              <a:buChar char="•"/>
              <a:tabLst/>
              <a:defRPr sz="1800" kern="1200" baseline="0">
                <a:solidFill>
                  <a:schemeClr val="tx1"/>
                </a:solidFill>
                <a:latin typeface="Arial" panose="020B0604020202020204" pitchFamily="34" charset="0"/>
                <a:ea typeface="Arial" charset="0"/>
                <a:cs typeface="Arial" panose="020B0604020202020204" pitchFamily="34" charset="0"/>
              </a:defRPr>
            </a:lvl3pPr>
            <a:lvl4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panose="020B0604020202020204" pitchFamily="34" charset="0"/>
                <a:ea typeface="Arial" charset="0"/>
                <a:cs typeface="Arial" panose="020B0604020202020204" pitchFamily="34" charset="0"/>
              </a:defRPr>
            </a:lvl4pPr>
            <a:lvl5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ctr"/>
            <a:r>
              <a:rPr lang="en-GB" sz="2400" b="1" dirty="0" smtClean="0"/>
              <a:t>The Survey:</a:t>
            </a:r>
          </a:p>
          <a:p>
            <a:pPr marL="574675" lvl="1" indent="-342900"/>
            <a:r>
              <a:rPr lang="en-GB" sz="2400" dirty="0" smtClean="0"/>
              <a:t>Contained a mixture of qualitative and quantitative questions</a:t>
            </a:r>
          </a:p>
          <a:p>
            <a:pPr marL="574675" lvl="1" indent="-342900"/>
            <a:r>
              <a:rPr lang="en-GB" sz="2400" dirty="0"/>
              <a:t>C</a:t>
            </a:r>
            <a:r>
              <a:rPr lang="en-GB" sz="2400" dirty="0" smtClean="0"/>
              <a:t>ollected data in relation to the sector’s existing workforce and anticipated demands</a:t>
            </a:r>
          </a:p>
          <a:p>
            <a:pPr marL="574675" lvl="1" indent="-342900"/>
            <a:r>
              <a:rPr lang="en-GB" sz="2400" dirty="0" smtClean="0"/>
              <a:t>Gathered key workforce data, as well as insights from providers in relation to key issues such as recruitment and retention</a:t>
            </a:r>
          </a:p>
        </p:txBody>
      </p:sp>
    </p:spTree>
    <p:extLst>
      <p:ext uri="{BB962C8B-B14F-4D97-AF65-F5344CB8AC3E}">
        <p14:creationId xmlns:p14="http://schemas.microsoft.com/office/powerpoint/2010/main" val="199569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PROFILE OF SURVEY RESPONDENTS</a:t>
            </a:r>
            <a:endParaRPr lang="en-IE" dirty="0"/>
          </a:p>
        </p:txBody>
      </p:sp>
      <p:sp>
        <p:nvSpPr>
          <p:cNvPr id="5" name="Content Placeholder 1"/>
          <p:cNvSpPr>
            <a:spLocks noGrp="1"/>
          </p:cNvSpPr>
          <p:nvPr>
            <p:ph sz="quarter" idx="17"/>
          </p:nvPr>
        </p:nvSpPr>
        <p:spPr>
          <a:xfrm>
            <a:off x="457202" y="1296537"/>
            <a:ext cx="5997388" cy="5326771"/>
          </a:xfrm>
        </p:spPr>
        <p:txBody>
          <a:bodyPr/>
          <a:lstStyle/>
          <a:p>
            <a:pPr marL="574675" lvl="1" indent="-342900">
              <a:spcAft>
                <a:spcPts val="1200"/>
              </a:spcAft>
            </a:pPr>
            <a:r>
              <a:rPr lang="en-GB" sz="2400" dirty="0" smtClean="0"/>
              <a:t>10 nursing homes completed our initial online survey, with telephone interviews conducted with a further 65 homes. 75 nursing homes engaged with the survey in total.</a:t>
            </a:r>
            <a:endParaRPr lang="en-GB" sz="2400" dirty="0"/>
          </a:p>
          <a:p>
            <a:pPr marL="574675" lvl="1" indent="-342900">
              <a:spcAft>
                <a:spcPts val="1200"/>
              </a:spcAft>
            </a:pPr>
            <a:r>
              <a:rPr lang="en-GB" sz="2400" dirty="0" smtClean="0"/>
              <a:t>Significant variety in homes, with respondents representing small and large homes (&gt;65 beds), as well as both groups and single site operators</a:t>
            </a:r>
            <a:endParaRPr lang="en-GB" sz="2400" dirty="0"/>
          </a:p>
          <a:p>
            <a:pPr marL="574675" lvl="1" indent="-342900">
              <a:spcAft>
                <a:spcPts val="1200"/>
              </a:spcAft>
            </a:pPr>
            <a:r>
              <a:rPr lang="en-GB" sz="2400" dirty="0" smtClean="0"/>
              <a:t>Engaged with nursing homes across 21 counties, ensuring survey responses were representative of the wider Irish nursing home sector</a:t>
            </a:r>
          </a:p>
          <a:p>
            <a:pPr marL="574675" lvl="1" indent="-342900" algn="ctr"/>
            <a:endParaRPr lang="en-GB" sz="2400" dirty="0"/>
          </a:p>
          <a:p>
            <a:pPr marL="574675" lvl="1" indent="-342900" algn="ctr"/>
            <a:endParaRPr lang="en-GB" sz="2400" dirty="0" smtClean="0"/>
          </a:p>
        </p:txBody>
      </p:sp>
      <p:pic>
        <p:nvPicPr>
          <p:cNvPr id="4" name="Picture 3"/>
          <p:cNvPicPr>
            <a:picLocks noChangeAspect="1"/>
          </p:cNvPicPr>
          <p:nvPr/>
        </p:nvPicPr>
        <p:blipFill>
          <a:blip r:embed="rId3"/>
          <a:stretch>
            <a:fillRect/>
          </a:stretch>
        </p:blipFill>
        <p:spPr>
          <a:xfrm>
            <a:off x="6454590" y="1296537"/>
            <a:ext cx="5280210" cy="5561463"/>
          </a:xfrm>
          <a:prstGeom prst="rect">
            <a:avLst/>
          </a:prstGeom>
        </p:spPr>
      </p:pic>
    </p:spTree>
    <p:extLst>
      <p:ext uri="{BB962C8B-B14F-4D97-AF65-F5344CB8AC3E}">
        <p14:creationId xmlns:p14="http://schemas.microsoft.com/office/powerpoint/2010/main" val="21115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r>
              <a:rPr lang="en-IE" dirty="0" smtClean="0"/>
              <a:t>Survey Findings</a:t>
            </a:r>
            <a:endParaRPr lang="en-IE" dirty="0"/>
          </a:p>
        </p:txBody>
      </p:sp>
    </p:spTree>
    <p:extLst>
      <p:ext uri="{BB962C8B-B14F-4D97-AF65-F5344CB8AC3E}">
        <p14:creationId xmlns:p14="http://schemas.microsoft.com/office/powerpoint/2010/main" val="403145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sz="quarter" idx="22"/>
            <p:extLst>
              <p:ext uri="{D42A27DB-BD31-4B8C-83A1-F6EECF244321}">
                <p14:modId xmlns:p14="http://schemas.microsoft.com/office/powerpoint/2010/main" val="1084392358"/>
              </p:ext>
            </p:extLst>
          </p:nvPr>
        </p:nvGraphicFramePr>
        <p:xfrm>
          <a:off x="6474385" y="4107975"/>
          <a:ext cx="5550196" cy="2444837"/>
        </p:xfrm>
        <a:graphic>
          <a:graphicData uri="http://schemas.openxmlformats.org/drawingml/2006/table">
            <a:tbl>
              <a:tblPr firstRow="1" firstCol="1" bandRow="1">
                <a:tableStyleId>{5C22544A-7EE6-4342-B048-85BDC9FD1C3A}</a:tableStyleId>
              </a:tblPr>
              <a:tblGrid>
                <a:gridCol w="1882753">
                  <a:extLst>
                    <a:ext uri="{9D8B030D-6E8A-4147-A177-3AD203B41FA5}">
                      <a16:colId xmlns:a16="http://schemas.microsoft.com/office/drawing/2014/main" val="1771873712"/>
                    </a:ext>
                  </a:extLst>
                </a:gridCol>
                <a:gridCol w="3667443">
                  <a:extLst>
                    <a:ext uri="{9D8B030D-6E8A-4147-A177-3AD203B41FA5}">
                      <a16:colId xmlns:a16="http://schemas.microsoft.com/office/drawing/2014/main" val="364433749"/>
                    </a:ext>
                  </a:extLst>
                </a:gridCol>
              </a:tblGrid>
              <a:tr h="470246">
                <a:tc>
                  <a:txBody>
                    <a:bodyPr/>
                    <a:lstStyle/>
                    <a:p>
                      <a:pPr indent="-450215" algn="just"/>
                      <a:endParaRPr lang="en-GB" sz="1200" dirty="0">
                        <a:effectLst/>
                        <a:latin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indent="-450215" algn="ctr">
                        <a:lnSpc>
                          <a:spcPct val="115000"/>
                        </a:lnSpc>
                        <a:spcAft>
                          <a:spcPts val="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WTE Ratio of HCAs</a:t>
                      </a:r>
                      <a:r>
                        <a:rPr lang="en-GB" sz="1200" baseline="0" dirty="0" smtClean="0">
                          <a:effectLst/>
                          <a:latin typeface="Arial" panose="020B0604020202020204" pitchFamily="34" charset="0"/>
                          <a:ea typeface="Calibri" panose="020F0502020204030204" pitchFamily="34" charset="0"/>
                          <a:cs typeface="Times New Roman" panose="02020603050405020304" pitchFamily="18" charset="0"/>
                        </a:rPr>
                        <a:t> : Nursing Staff</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2564958669"/>
                  </a:ext>
                </a:extLst>
              </a:tr>
              <a:tr h="219399">
                <a:tc>
                  <a:txBody>
                    <a:bodyPr/>
                    <a:lstStyle/>
                    <a:p>
                      <a:pPr indent="-450215" algn="just">
                        <a:lnSpc>
                          <a:spcPct val="115000"/>
                        </a:lnSpc>
                        <a:spcAft>
                          <a:spcPts val="0"/>
                        </a:spcAft>
                      </a:pPr>
                      <a:r>
                        <a:rPr lang="en-IE" sz="1200" dirty="0" smtClean="0">
                          <a:solidFill>
                            <a:schemeClr val="tx1"/>
                          </a:solidFill>
                          <a:effectLst/>
                        </a:rPr>
                        <a:t>Dublin</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dirty="0" smtClean="0">
                          <a:effectLst/>
                        </a:rPr>
                        <a:t>2.6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7218896"/>
                  </a:ext>
                </a:extLst>
              </a:tr>
              <a:tr h="219399">
                <a:tc>
                  <a:txBody>
                    <a:bodyPr/>
                    <a:lstStyle/>
                    <a:p>
                      <a:pPr indent="-450215" algn="just">
                        <a:lnSpc>
                          <a:spcPct val="115000"/>
                        </a:lnSpc>
                        <a:spcAft>
                          <a:spcPts val="0"/>
                        </a:spcAft>
                      </a:pPr>
                      <a:r>
                        <a:rPr lang="en-IE" sz="1200" dirty="0">
                          <a:solidFill>
                            <a:schemeClr val="tx1"/>
                          </a:solidFill>
                          <a:effectLst/>
                        </a:rPr>
                        <a:t>Urban</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indent="-450215" algn="ctr">
                        <a:lnSpc>
                          <a:spcPct val="115000"/>
                        </a:lnSpc>
                        <a:spcAft>
                          <a:spcPts val="0"/>
                        </a:spcAft>
                      </a:pPr>
                      <a:r>
                        <a:rPr lang="en-IE" sz="1200" dirty="0" smtClean="0">
                          <a:effectLst/>
                        </a:rPr>
                        <a:t>3.2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64935832"/>
                  </a:ext>
                </a:extLst>
              </a:tr>
              <a:tr h="219399">
                <a:tc>
                  <a:txBody>
                    <a:bodyPr/>
                    <a:lstStyle/>
                    <a:p>
                      <a:pPr indent="-450215" algn="just">
                        <a:lnSpc>
                          <a:spcPct val="115000"/>
                        </a:lnSpc>
                        <a:spcAft>
                          <a:spcPts val="0"/>
                        </a:spcAft>
                      </a:pPr>
                      <a:r>
                        <a:rPr lang="en-IE" sz="1200" dirty="0" smtClean="0">
                          <a:solidFill>
                            <a:schemeClr val="tx1"/>
                          </a:solidFill>
                          <a:effectLst/>
                          <a:latin typeface="+mn-lt"/>
                          <a:ea typeface="+mn-ea"/>
                          <a:cs typeface="+mn-cs"/>
                        </a:rPr>
                        <a:t>Suburban</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dirty="0" smtClean="0">
                          <a:effectLst/>
                        </a:rPr>
                        <a:t>2.6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21826214"/>
                  </a:ext>
                </a:extLst>
              </a:tr>
              <a:tr h="219399">
                <a:tc>
                  <a:txBody>
                    <a:bodyPr/>
                    <a:lstStyle/>
                    <a:p>
                      <a:pPr indent="-450215" algn="just">
                        <a:lnSpc>
                          <a:spcPct val="115000"/>
                        </a:lnSpc>
                        <a:spcAft>
                          <a:spcPts val="0"/>
                        </a:spcAft>
                      </a:pPr>
                      <a:r>
                        <a:rPr lang="en-GB"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Rural</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indent="-450215" algn="ctr">
                        <a:lnSpc>
                          <a:spcPct val="115000"/>
                        </a:lnSpc>
                        <a:spcAft>
                          <a:spcPts val="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3.4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91959733"/>
                  </a:ext>
                </a:extLst>
              </a:tr>
              <a:tr h="219399">
                <a:tc>
                  <a:txBody>
                    <a:bodyPr/>
                    <a:lstStyle/>
                    <a:p>
                      <a:pPr indent="-450215" algn="just">
                        <a:lnSpc>
                          <a:spcPct val="115000"/>
                        </a:lnSpc>
                        <a:spcAft>
                          <a:spcPts val="0"/>
                        </a:spcAft>
                      </a:pPr>
                      <a:r>
                        <a:rPr lang="en-IE" sz="1200" dirty="0" smtClean="0">
                          <a:solidFill>
                            <a:schemeClr val="tx1"/>
                          </a:solidFill>
                          <a:effectLst/>
                        </a:rPr>
                        <a:t>Large</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dirty="0" smtClean="0">
                          <a:effectLst/>
                        </a:rPr>
                        <a:t>2.7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996902914"/>
                  </a:ext>
                </a:extLst>
              </a:tr>
              <a:tr h="219399">
                <a:tc>
                  <a:txBody>
                    <a:bodyPr/>
                    <a:lstStyle/>
                    <a:p>
                      <a:pPr indent="-450215" algn="just">
                        <a:lnSpc>
                          <a:spcPct val="115000"/>
                        </a:lnSpc>
                        <a:spcAft>
                          <a:spcPts val="0"/>
                        </a:spcAft>
                      </a:pPr>
                      <a:r>
                        <a:rPr lang="en-IE" sz="1200" dirty="0" smtClean="0">
                          <a:solidFill>
                            <a:schemeClr val="tx1"/>
                          </a:solidFill>
                          <a:effectLst/>
                        </a:rPr>
                        <a:t>Small</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indent="-450215" algn="ctr">
                        <a:lnSpc>
                          <a:spcPct val="115000"/>
                        </a:lnSpc>
                        <a:spcAft>
                          <a:spcPts val="0"/>
                        </a:spcAft>
                      </a:pPr>
                      <a:r>
                        <a:rPr lang="en-IE" sz="1200" dirty="0" smtClean="0">
                          <a:effectLst/>
                        </a:rPr>
                        <a:t>3.3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73857254"/>
                  </a:ext>
                </a:extLst>
              </a:tr>
              <a:tr h="219399">
                <a:tc>
                  <a:txBody>
                    <a:bodyPr/>
                    <a:lstStyle/>
                    <a:p>
                      <a:pPr indent="-450215" algn="just">
                        <a:lnSpc>
                          <a:spcPct val="115000"/>
                        </a:lnSpc>
                        <a:spcAft>
                          <a:spcPts val="0"/>
                        </a:spcAft>
                      </a:pPr>
                      <a:r>
                        <a:rPr lang="en-IE" sz="1200" dirty="0" smtClean="0">
                          <a:solidFill>
                            <a:schemeClr val="tx1"/>
                          </a:solidFill>
                          <a:effectLst/>
                          <a:latin typeface="+mn-lt"/>
                          <a:ea typeface="+mn-ea"/>
                          <a:cs typeface="+mn-cs"/>
                        </a:rPr>
                        <a:t>Group</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indent="-450215" algn="ctr">
                        <a:lnSpc>
                          <a:spcPct val="115000"/>
                        </a:lnSpc>
                        <a:spcAft>
                          <a:spcPts val="0"/>
                        </a:spcAft>
                      </a:pPr>
                      <a:r>
                        <a:rPr lang="en-IE" sz="1200" dirty="0" smtClean="0">
                          <a:effectLst/>
                        </a:rPr>
                        <a:t>3.2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966150927"/>
                  </a:ext>
                </a:extLst>
              </a:tr>
              <a:tr h="219399">
                <a:tc>
                  <a:txBody>
                    <a:bodyPr/>
                    <a:lstStyle/>
                    <a:p>
                      <a:pPr indent="-450215" algn="just">
                        <a:lnSpc>
                          <a:spcPct val="115000"/>
                        </a:lnSpc>
                        <a:spcAft>
                          <a:spcPts val="0"/>
                        </a:spcAft>
                      </a:pPr>
                      <a:r>
                        <a:rPr lang="en-IE" sz="1200" dirty="0" smtClean="0">
                          <a:solidFill>
                            <a:schemeClr val="tx1"/>
                          </a:solidFill>
                          <a:effectLst/>
                          <a:latin typeface="+mn-lt"/>
                          <a:ea typeface="+mn-ea"/>
                          <a:cs typeface="+mn-cs"/>
                        </a:rPr>
                        <a:t>Single</a:t>
                      </a:r>
                      <a:r>
                        <a:rPr lang="en-IE" sz="1200" baseline="0" dirty="0" smtClean="0">
                          <a:solidFill>
                            <a:schemeClr val="tx1"/>
                          </a:solidFill>
                          <a:effectLst/>
                          <a:latin typeface="+mn-lt"/>
                          <a:ea typeface="+mn-ea"/>
                          <a:cs typeface="+mn-cs"/>
                        </a:rPr>
                        <a:t> Site</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indent="-450215" algn="ctr">
                        <a:lnSpc>
                          <a:spcPct val="115000"/>
                        </a:lnSpc>
                        <a:spcAft>
                          <a:spcPts val="0"/>
                        </a:spcAft>
                      </a:pPr>
                      <a:r>
                        <a:rPr lang="en-IE" sz="1200" dirty="0" smtClean="0">
                          <a:effectLst/>
                        </a:rPr>
                        <a:t>2.9 / 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38414617"/>
                  </a:ext>
                </a:extLst>
              </a:tr>
              <a:tr h="219399">
                <a:tc>
                  <a:txBody>
                    <a:bodyPr/>
                    <a:lstStyle/>
                    <a:p>
                      <a:pPr indent="-450215" algn="just">
                        <a:lnSpc>
                          <a:spcPct val="115000"/>
                        </a:lnSpc>
                        <a:spcAft>
                          <a:spcPts val="0"/>
                        </a:spcAft>
                      </a:pPr>
                      <a:r>
                        <a:rPr lang="en-GB" sz="12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Overall</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450215" algn="ctr">
                        <a:lnSpc>
                          <a:spcPct val="115000"/>
                        </a:lnSpc>
                        <a:spcAft>
                          <a:spcPts val="0"/>
                        </a:spcAft>
                      </a:pPr>
                      <a:r>
                        <a:rPr lang="en-GB" sz="1200" b="1" dirty="0" smtClean="0">
                          <a:effectLst/>
                          <a:latin typeface="Arial" panose="020B0604020202020204" pitchFamily="34" charset="0"/>
                          <a:ea typeface="Calibri" panose="020F0502020204030204" pitchFamily="34" charset="0"/>
                          <a:cs typeface="Times New Roman" panose="02020603050405020304" pitchFamily="18" charset="0"/>
                        </a:rPr>
                        <a:t>3.1</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95969636"/>
                  </a:ext>
                </a:extLst>
              </a:tr>
            </a:tbl>
          </a:graphicData>
        </a:graphic>
      </p:graphicFrame>
      <p:sp>
        <p:nvSpPr>
          <p:cNvPr id="11" name="Title 10"/>
          <p:cNvSpPr>
            <a:spLocks noGrp="1"/>
          </p:cNvSpPr>
          <p:nvPr>
            <p:ph type="title"/>
          </p:nvPr>
        </p:nvSpPr>
        <p:spPr/>
        <p:txBody>
          <a:bodyPr/>
          <a:lstStyle/>
          <a:p>
            <a:r>
              <a:rPr lang="en-GB" dirty="0" smtClean="0"/>
              <a:t>Staff Profile</a:t>
            </a:r>
            <a:endParaRPr lang="en-GB" dirty="0"/>
          </a:p>
        </p:txBody>
      </p:sp>
      <p:sp>
        <p:nvSpPr>
          <p:cNvPr id="12" name="Text Placeholder 11"/>
          <p:cNvSpPr>
            <a:spLocks noGrp="1"/>
          </p:cNvSpPr>
          <p:nvPr>
            <p:ph type="body" sz="quarter" idx="14"/>
          </p:nvPr>
        </p:nvSpPr>
        <p:spPr>
          <a:xfrm>
            <a:off x="473813" y="1381138"/>
            <a:ext cx="5550196" cy="243224"/>
          </a:xfrm>
        </p:spPr>
        <p:txBody>
          <a:bodyPr/>
          <a:lstStyle/>
          <a:p>
            <a:r>
              <a:rPr lang="en-GB" dirty="0" smtClean="0"/>
              <a:t>Staff Headcounts and WTEs</a:t>
            </a:r>
            <a:endParaRPr lang="en-GB" dirty="0"/>
          </a:p>
        </p:txBody>
      </p:sp>
      <p:sp>
        <p:nvSpPr>
          <p:cNvPr id="14" name="Content Placeholder 13"/>
          <p:cNvSpPr>
            <a:spLocks noGrp="1"/>
          </p:cNvSpPr>
          <p:nvPr>
            <p:ph sz="quarter" idx="23"/>
          </p:nvPr>
        </p:nvSpPr>
        <p:spPr>
          <a:xfrm>
            <a:off x="6457772" y="1769718"/>
            <a:ext cx="5566809" cy="4616739"/>
          </a:xfrm>
        </p:spPr>
        <p:txBody>
          <a:bodyPr/>
          <a:lstStyle/>
          <a:p>
            <a:pPr marL="360000" lvl="1" indent="-360000">
              <a:spcAft>
                <a:spcPts val="300"/>
              </a:spcAft>
            </a:pPr>
            <a:r>
              <a:rPr lang="en-IE" dirty="0" smtClean="0">
                <a:solidFill>
                  <a:schemeClr val="tx1"/>
                </a:solidFill>
                <a:latin typeface="Arial" panose="020B0604020202020204" pitchFamily="34" charset="0"/>
                <a:cs typeface="Arial" panose="020B0604020202020204" pitchFamily="34" charset="0"/>
              </a:rPr>
              <a:t>Rural </a:t>
            </a:r>
            <a:r>
              <a:rPr lang="en-IE" dirty="0">
                <a:solidFill>
                  <a:schemeClr val="tx1"/>
                </a:solidFill>
                <a:latin typeface="Arial" panose="020B0604020202020204" pitchFamily="34" charset="0"/>
                <a:cs typeface="Arial" panose="020B0604020202020204" pitchFamily="34" charset="0"/>
              </a:rPr>
              <a:t>homes and small homes have smaller average headcounts for all types of </a:t>
            </a:r>
            <a:r>
              <a:rPr lang="en-IE" dirty="0" smtClean="0">
                <a:solidFill>
                  <a:schemeClr val="tx1"/>
                </a:solidFill>
                <a:latin typeface="Arial" panose="020B0604020202020204" pitchFamily="34" charset="0"/>
                <a:cs typeface="Arial" panose="020B0604020202020204" pitchFamily="34" charset="0"/>
              </a:rPr>
              <a:t>staff. There did </a:t>
            </a:r>
            <a:r>
              <a:rPr lang="en-IE" dirty="0">
                <a:solidFill>
                  <a:schemeClr val="tx1"/>
                </a:solidFill>
                <a:latin typeface="Arial" panose="020B0604020202020204" pitchFamily="34" charset="0"/>
                <a:cs typeface="Arial" panose="020B0604020202020204" pitchFamily="34" charset="0"/>
              </a:rPr>
              <a:t>not appear to be a large difference between group </a:t>
            </a:r>
            <a:r>
              <a:rPr lang="en-IE" dirty="0" smtClean="0">
                <a:solidFill>
                  <a:schemeClr val="tx1"/>
                </a:solidFill>
                <a:latin typeface="Arial" panose="020B0604020202020204" pitchFamily="34" charset="0"/>
                <a:cs typeface="Arial" panose="020B0604020202020204" pitchFamily="34" charset="0"/>
              </a:rPr>
              <a:t>and </a:t>
            </a:r>
            <a:r>
              <a:rPr lang="en-IE" dirty="0">
                <a:solidFill>
                  <a:schemeClr val="tx1"/>
                </a:solidFill>
                <a:latin typeface="Arial" panose="020B0604020202020204" pitchFamily="34" charset="0"/>
                <a:cs typeface="Arial" panose="020B0604020202020204" pitchFamily="34" charset="0"/>
              </a:rPr>
              <a:t>single homes</a:t>
            </a:r>
            <a:r>
              <a:rPr lang="en-IE" dirty="0" smtClean="0">
                <a:solidFill>
                  <a:schemeClr val="tx1"/>
                </a:solidFill>
                <a:latin typeface="Arial" panose="020B0604020202020204" pitchFamily="34" charset="0"/>
                <a:cs typeface="Arial" panose="020B0604020202020204" pitchFamily="34" charset="0"/>
              </a:rPr>
              <a:t>.</a:t>
            </a:r>
          </a:p>
          <a:p>
            <a:pPr marL="360000" lvl="1" indent="-360000">
              <a:spcAft>
                <a:spcPts val="300"/>
              </a:spcAft>
            </a:pPr>
            <a:r>
              <a:rPr lang="en-IE" dirty="0" smtClean="0">
                <a:solidFill>
                  <a:schemeClr val="tx1"/>
                </a:solidFill>
                <a:latin typeface="Arial" panose="020B0604020202020204" pitchFamily="34" charset="0"/>
                <a:cs typeface="Arial" panose="020B0604020202020204" pitchFamily="34" charset="0"/>
              </a:rPr>
              <a:t>The HCAs to nursing staff ratio was generally even across most categories – however, rural homes tended to have a higher ratio than urban homes. </a:t>
            </a:r>
          </a:p>
          <a:p>
            <a:pPr marL="360000" lvl="1" indent="-360000">
              <a:spcAft>
                <a:spcPts val="300"/>
              </a:spcAft>
            </a:pPr>
            <a:endParaRPr lang="en-GB" dirty="0">
              <a:solidFill>
                <a:schemeClr val="tx1"/>
              </a:solidFill>
              <a:latin typeface="Arial" panose="020B0604020202020204" pitchFamily="34" charset="0"/>
              <a:cs typeface="Arial" panose="020B0604020202020204" pitchFamily="34" charset="0"/>
            </a:endParaRPr>
          </a:p>
          <a:p>
            <a:endParaRPr lang="en-GB" dirty="0" smtClean="0"/>
          </a:p>
          <a:p>
            <a:endParaRPr lang="en-GB" dirty="0"/>
          </a:p>
        </p:txBody>
      </p:sp>
      <p:sp>
        <p:nvSpPr>
          <p:cNvPr id="15" name="Text Placeholder 14"/>
          <p:cNvSpPr>
            <a:spLocks noGrp="1"/>
          </p:cNvSpPr>
          <p:nvPr>
            <p:ph type="body" sz="quarter" idx="24"/>
          </p:nvPr>
        </p:nvSpPr>
        <p:spPr>
          <a:xfrm>
            <a:off x="6286203" y="1360139"/>
            <a:ext cx="5550196" cy="243224"/>
          </a:xfrm>
        </p:spPr>
        <p:txBody>
          <a:bodyPr/>
          <a:lstStyle/>
          <a:p>
            <a:r>
              <a:rPr lang="en-GB" dirty="0" smtClean="0"/>
              <a:t>Discrepancies across home categories</a:t>
            </a:r>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1630650763"/>
              </p:ext>
            </p:extLst>
          </p:nvPr>
        </p:nvGraphicFramePr>
        <p:xfrm>
          <a:off x="473813" y="1922200"/>
          <a:ext cx="5566809" cy="2066952"/>
        </p:xfrm>
        <a:graphic>
          <a:graphicData uri="http://schemas.openxmlformats.org/drawingml/2006/table">
            <a:tbl>
              <a:tblPr firstRow="1" firstCol="1" bandRow="1">
                <a:tableStyleId>{5C22544A-7EE6-4342-B048-85BDC9FD1C3A}</a:tableStyleId>
              </a:tblPr>
              <a:tblGrid>
                <a:gridCol w="1577914">
                  <a:extLst>
                    <a:ext uri="{9D8B030D-6E8A-4147-A177-3AD203B41FA5}">
                      <a16:colId xmlns:a16="http://schemas.microsoft.com/office/drawing/2014/main" val="3064924862"/>
                    </a:ext>
                  </a:extLst>
                </a:gridCol>
                <a:gridCol w="1582381">
                  <a:extLst>
                    <a:ext uri="{9D8B030D-6E8A-4147-A177-3AD203B41FA5}">
                      <a16:colId xmlns:a16="http://schemas.microsoft.com/office/drawing/2014/main" val="1257678934"/>
                    </a:ext>
                  </a:extLst>
                </a:gridCol>
                <a:gridCol w="950322">
                  <a:extLst>
                    <a:ext uri="{9D8B030D-6E8A-4147-A177-3AD203B41FA5}">
                      <a16:colId xmlns:a16="http://schemas.microsoft.com/office/drawing/2014/main" val="4119889608"/>
                    </a:ext>
                  </a:extLst>
                </a:gridCol>
                <a:gridCol w="1456192">
                  <a:extLst>
                    <a:ext uri="{9D8B030D-6E8A-4147-A177-3AD203B41FA5}">
                      <a16:colId xmlns:a16="http://schemas.microsoft.com/office/drawing/2014/main" val="1809478091"/>
                    </a:ext>
                  </a:extLst>
                </a:gridCol>
              </a:tblGrid>
              <a:tr h="647180">
                <a:tc>
                  <a:txBody>
                    <a:bodyPr/>
                    <a:lstStyle/>
                    <a:p>
                      <a:pPr indent="-450215" algn="just">
                        <a:lnSpc>
                          <a:spcPct val="115000"/>
                        </a:lnSpc>
                        <a:spcAft>
                          <a:spcPts val="0"/>
                        </a:spcAft>
                      </a:pPr>
                      <a:r>
                        <a:rPr lang="en-IE" sz="1600" dirty="0">
                          <a:effectLst/>
                        </a:rPr>
                        <a:t>Actual Headcount</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Nursing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HCAs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Other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70014512"/>
                  </a:ext>
                </a:extLst>
              </a:tr>
              <a:tr h="354943">
                <a:tc>
                  <a:txBody>
                    <a:bodyPr/>
                    <a:lstStyle/>
                    <a:p>
                      <a:pPr indent="-450215" algn="just">
                        <a:lnSpc>
                          <a:spcPct val="115000"/>
                        </a:lnSpc>
                        <a:spcAft>
                          <a:spcPts val="0"/>
                        </a:spcAft>
                      </a:pPr>
                      <a:r>
                        <a:rPr lang="en-IE" sz="1600" dirty="0">
                          <a:solidFill>
                            <a:schemeClr val="tx1"/>
                          </a:solidFill>
                          <a:effectLst/>
                        </a:rPr>
                        <a:t>Minimum</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IE" sz="1600" dirty="0">
                          <a:effectLst/>
                        </a:rPr>
                        <a:t>5</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a:effectLst/>
                        </a:rPr>
                        <a:t>14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smtClean="0">
                          <a:effectLst/>
                        </a:rPr>
                        <a:t>1</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745239"/>
                  </a:ext>
                </a:extLst>
              </a:tr>
              <a:tr h="354943">
                <a:tc>
                  <a:txBody>
                    <a:bodyPr/>
                    <a:lstStyle/>
                    <a:p>
                      <a:pPr indent="-450215" algn="just">
                        <a:lnSpc>
                          <a:spcPct val="115000"/>
                        </a:lnSpc>
                        <a:spcAft>
                          <a:spcPts val="0"/>
                        </a:spcAft>
                      </a:pPr>
                      <a:r>
                        <a:rPr lang="en-IE" sz="1600" dirty="0">
                          <a:solidFill>
                            <a:schemeClr val="tx1"/>
                          </a:solidFill>
                          <a:effectLst/>
                        </a:rPr>
                        <a:t>Maximum</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IE" sz="1600" dirty="0">
                          <a:effectLst/>
                        </a:rPr>
                        <a:t>43</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a:effectLst/>
                        </a:rPr>
                        <a:t>103</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a:effectLst/>
                        </a:rPr>
                        <a:t>56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867400"/>
                  </a:ext>
                </a:extLst>
              </a:tr>
              <a:tr h="354943">
                <a:tc>
                  <a:txBody>
                    <a:bodyPr/>
                    <a:lstStyle/>
                    <a:p>
                      <a:pPr indent="-450215" algn="just">
                        <a:lnSpc>
                          <a:spcPct val="115000"/>
                        </a:lnSpc>
                        <a:spcAft>
                          <a:spcPts val="0"/>
                        </a:spcAft>
                      </a:pPr>
                      <a:r>
                        <a:rPr lang="en-IE" sz="1600" dirty="0">
                          <a:solidFill>
                            <a:schemeClr val="tx1"/>
                          </a:solidFill>
                          <a:effectLst/>
                        </a:rPr>
                        <a:t>Median</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12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smtClean="0">
                          <a:effectLst/>
                        </a:rPr>
                        <a:t>34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IE" sz="1600" dirty="0" smtClean="0">
                          <a:effectLst/>
                        </a:rPr>
                        <a:t>18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691322"/>
                  </a:ext>
                </a:extLst>
              </a:tr>
              <a:tr h="354943">
                <a:tc>
                  <a:txBody>
                    <a:bodyPr/>
                    <a:lstStyle/>
                    <a:p>
                      <a:pPr indent="-450215" algn="just">
                        <a:lnSpc>
                          <a:spcPct val="115000"/>
                        </a:lnSpc>
                        <a:spcAft>
                          <a:spcPts val="0"/>
                        </a:spcAft>
                      </a:pPr>
                      <a:r>
                        <a:rPr lang="en-IE" sz="1600" b="1" dirty="0">
                          <a:solidFill>
                            <a:schemeClr val="tx1"/>
                          </a:solidFill>
                          <a:effectLst/>
                        </a:rPr>
                        <a:t>Average</a:t>
                      </a:r>
                      <a:endPar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IE" sz="1600" b="1" dirty="0" smtClean="0">
                          <a:effectLst/>
                        </a:rPr>
                        <a:t>15.6</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IE" sz="1600" b="1" dirty="0" smtClean="0">
                          <a:effectLst/>
                        </a:rPr>
                        <a:t>38.8</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IE" sz="1600" b="1" dirty="0" smtClean="0">
                          <a:effectLst/>
                        </a:rPr>
                        <a:t>18.1</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13173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66244990"/>
              </p:ext>
            </p:extLst>
          </p:nvPr>
        </p:nvGraphicFramePr>
        <p:xfrm>
          <a:off x="473814" y="4365214"/>
          <a:ext cx="5566808" cy="2187599"/>
        </p:xfrm>
        <a:graphic>
          <a:graphicData uri="http://schemas.openxmlformats.org/drawingml/2006/table">
            <a:tbl>
              <a:tblPr firstRow="1" firstCol="1" bandRow="1">
                <a:tableStyleId>{5C22544A-7EE6-4342-B048-85BDC9FD1C3A}</a:tableStyleId>
              </a:tblPr>
              <a:tblGrid>
                <a:gridCol w="1577914">
                  <a:extLst>
                    <a:ext uri="{9D8B030D-6E8A-4147-A177-3AD203B41FA5}">
                      <a16:colId xmlns:a16="http://schemas.microsoft.com/office/drawing/2014/main" val="3064924862"/>
                    </a:ext>
                  </a:extLst>
                </a:gridCol>
                <a:gridCol w="1582380">
                  <a:extLst>
                    <a:ext uri="{9D8B030D-6E8A-4147-A177-3AD203B41FA5}">
                      <a16:colId xmlns:a16="http://schemas.microsoft.com/office/drawing/2014/main" val="1257678934"/>
                    </a:ext>
                  </a:extLst>
                </a:gridCol>
                <a:gridCol w="950322">
                  <a:extLst>
                    <a:ext uri="{9D8B030D-6E8A-4147-A177-3AD203B41FA5}">
                      <a16:colId xmlns:a16="http://schemas.microsoft.com/office/drawing/2014/main" val="4119889608"/>
                    </a:ext>
                  </a:extLst>
                </a:gridCol>
                <a:gridCol w="1456192">
                  <a:extLst>
                    <a:ext uri="{9D8B030D-6E8A-4147-A177-3AD203B41FA5}">
                      <a16:colId xmlns:a16="http://schemas.microsoft.com/office/drawing/2014/main" val="1809478091"/>
                    </a:ext>
                  </a:extLst>
                </a:gridCol>
              </a:tblGrid>
              <a:tr h="684955">
                <a:tc>
                  <a:txBody>
                    <a:bodyPr/>
                    <a:lstStyle/>
                    <a:p>
                      <a:pPr indent="-450215" algn="just">
                        <a:lnSpc>
                          <a:spcPct val="115000"/>
                        </a:lnSpc>
                        <a:spcAft>
                          <a:spcPts val="0"/>
                        </a:spcAft>
                      </a:pPr>
                      <a:r>
                        <a:rPr lang="en-IE" sz="1600" dirty="0">
                          <a:effectLst/>
                        </a:rPr>
                        <a:t>Actual </a:t>
                      </a:r>
                      <a:r>
                        <a:rPr lang="en-IE" sz="1600" dirty="0" smtClean="0">
                          <a:effectLst/>
                        </a:rPr>
                        <a:t>WTEs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Nursing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HCAs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indent="-450215" algn="ctr">
                        <a:lnSpc>
                          <a:spcPct val="115000"/>
                        </a:lnSpc>
                        <a:spcAft>
                          <a:spcPts val="0"/>
                        </a:spcAft>
                      </a:pPr>
                      <a:r>
                        <a:rPr lang="en-IE" sz="1600" dirty="0">
                          <a:effectLst/>
                        </a:rPr>
                        <a:t>Other staff</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70014512"/>
                  </a:ext>
                </a:extLst>
              </a:tr>
              <a:tr h="375661">
                <a:tc>
                  <a:txBody>
                    <a:bodyPr/>
                    <a:lstStyle/>
                    <a:p>
                      <a:pPr indent="-450215" algn="just">
                        <a:lnSpc>
                          <a:spcPct val="115000"/>
                        </a:lnSpc>
                        <a:spcAft>
                          <a:spcPts val="0"/>
                        </a:spcAft>
                      </a:pPr>
                      <a:r>
                        <a:rPr lang="en-IE" sz="1600" dirty="0">
                          <a:solidFill>
                            <a:schemeClr val="tx1"/>
                          </a:solidFill>
                          <a:effectLst/>
                        </a:rPr>
                        <a:t>Minimum</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IE" sz="1600" dirty="0" smtClean="0">
                          <a:effectLst/>
                        </a:rPr>
                        <a:t>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8.7</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0.5</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745239"/>
                  </a:ext>
                </a:extLst>
              </a:tr>
              <a:tr h="375661">
                <a:tc>
                  <a:txBody>
                    <a:bodyPr/>
                    <a:lstStyle/>
                    <a:p>
                      <a:pPr indent="-450215" algn="just">
                        <a:lnSpc>
                          <a:spcPct val="115000"/>
                        </a:lnSpc>
                        <a:spcAft>
                          <a:spcPts val="0"/>
                        </a:spcAft>
                      </a:pPr>
                      <a:r>
                        <a:rPr lang="en-IE" sz="1600" dirty="0">
                          <a:solidFill>
                            <a:schemeClr val="tx1"/>
                          </a:solidFill>
                          <a:effectLst/>
                        </a:rPr>
                        <a:t>Maximum</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42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90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38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867400"/>
                  </a:ext>
                </a:extLst>
              </a:tr>
              <a:tr h="375661">
                <a:tc>
                  <a:txBody>
                    <a:bodyPr/>
                    <a:lstStyle/>
                    <a:p>
                      <a:pPr indent="-450215" algn="just">
                        <a:lnSpc>
                          <a:spcPct val="115000"/>
                        </a:lnSpc>
                        <a:spcAft>
                          <a:spcPts val="0"/>
                        </a:spcAft>
                      </a:pPr>
                      <a:r>
                        <a:rPr lang="en-IE" sz="1600" dirty="0">
                          <a:solidFill>
                            <a:schemeClr val="tx1"/>
                          </a:solidFill>
                          <a:effectLst/>
                        </a:rPr>
                        <a:t>Median</a:t>
                      </a:r>
                      <a:endPar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29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0215" algn="ctr">
                        <a:lnSpc>
                          <a:spcPct val="115000"/>
                        </a:lnSpc>
                        <a:spcAft>
                          <a:spcPts val="0"/>
                        </a:spcAft>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13.5</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691322"/>
                  </a:ext>
                </a:extLst>
              </a:tr>
              <a:tr h="375661">
                <a:tc>
                  <a:txBody>
                    <a:bodyPr/>
                    <a:lstStyle/>
                    <a:p>
                      <a:pPr indent="-450215" algn="just">
                        <a:lnSpc>
                          <a:spcPct val="115000"/>
                        </a:lnSpc>
                        <a:spcAft>
                          <a:spcPts val="0"/>
                        </a:spcAft>
                      </a:pPr>
                      <a:r>
                        <a:rPr lang="en-IE" sz="1600" b="1" dirty="0">
                          <a:solidFill>
                            <a:schemeClr val="tx1"/>
                          </a:solidFill>
                          <a:effectLst/>
                        </a:rPr>
                        <a:t>Average</a:t>
                      </a:r>
                      <a:endPar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IE" sz="1600" b="1" dirty="0" smtClean="0">
                          <a:effectLst/>
                        </a:rPr>
                        <a:t>13.2</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b="1" dirty="0" smtClean="0">
                          <a:effectLst/>
                          <a:latin typeface="Arial" panose="020B0604020202020204" pitchFamily="34" charset="0"/>
                          <a:ea typeface="Calibri" panose="020F0502020204030204" pitchFamily="34" charset="0"/>
                          <a:cs typeface="Times New Roman" panose="02020603050405020304" pitchFamily="18" charset="0"/>
                        </a:rPr>
                        <a:t>31.7</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450215" algn="ctr">
                        <a:lnSpc>
                          <a:spcPct val="115000"/>
                        </a:lnSpc>
                        <a:spcAft>
                          <a:spcPts val="0"/>
                        </a:spcAft>
                      </a:pPr>
                      <a:r>
                        <a:rPr lang="en-GB" sz="1600" b="1" dirty="0" smtClean="0">
                          <a:effectLst/>
                          <a:latin typeface="Arial" panose="020B0604020202020204" pitchFamily="34" charset="0"/>
                          <a:ea typeface="Calibri" panose="020F0502020204030204" pitchFamily="34" charset="0"/>
                          <a:cs typeface="Times New Roman" panose="02020603050405020304" pitchFamily="18" charset="0"/>
                        </a:rPr>
                        <a:t>14.1</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131734"/>
                  </a:ext>
                </a:extLst>
              </a:tr>
            </a:tbl>
          </a:graphicData>
        </a:graphic>
      </p:graphicFrame>
    </p:spTree>
    <p:extLst>
      <p:ext uri="{BB962C8B-B14F-4D97-AF65-F5344CB8AC3E}">
        <p14:creationId xmlns:p14="http://schemas.microsoft.com/office/powerpoint/2010/main" val="423064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457200" y="1458694"/>
            <a:ext cx="5550195" cy="4970819"/>
          </a:xfrm>
        </p:spPr>
        <p:txBody>
          <a:bodyPr/>
          <a:lstStyle/>
          <a:p>
            <a:pPr marL="360000" lvl="1" indent="-360000">
              <a:spcAft>
                <a:spcPts val="300"/>
              </a:spcAft>
            </a:pPr>
            <a:r>
              <a:rPr lang="en-GB" dirty="0">
                <a:solidFill>
                  <a:schemeClr val="tx1"/>
                </a:solidFill>
                <a:latin typeface="Arial" panose="020B0604020202020204" pitchFamily="34" charset="0"/>
                <a:cs typeface="Arial" panose="020B0604020202020204" pitchFamily="34" charset="0"/>
              </a:rPr>
              <a:t>Salaries are </a:t>
            </a:r>
            <a:r>
              <a:rPr lang="en-GB" dirty="0" smtClean="0">
                <a:solidFill>
                  <a:schemeClr val="tx1"/>
                </a:solidFill>
                <a:latin typeface="Arial" panose="020B0604020202020204" pitchFamily="34" charset="0"/>
                <a:cs typeface="Arial" panose="020B0604020202020204" pitchFamily="34" charset="0"/>
              </a:rPr>
              <a:t>typically 10.6% </a:t>
            </a:r>
            <a:r>
              <a:rPr lang="en-GB" dirty="0">
                <a:solidFill>
                  <a:schemeClr val="tx1"/>
                </a:solidFill>
                <a:latin typeface="Arial" panose="020B0604020202020204" pitchFamily="34" charset="0"/>
                <a:cs typeface="Arial" panose="020B0604020202020204" pitchFamily="34" charset="0"/>
              </a:rPr>
              <a:t>higher in </a:t>
            </a:r>
            <a:r>
              <a:rPr lang="en-GB" dirty="0" smtClean="0">
                <a:solidFill>
                  <a:schemeClr val="tx1"/>
                </a:solidFill>
                <a:latin typeface="Arial" panose="020B0604020202020204" pitchFamily="34" charset="0"/>
                <a:cs typeface="Arial" panose="020B0604020202020204" pitchFamily="34" charset="0"/>
              </a:rPr>
              <a:t>Dublin-based homes when compared with rural homes</a:t>
            </a:r>
          </a:p>
          <a:p>
            <a:pPr marL="360000" lvl="1" indent="-360000">
              <a:spcAft>
                <a:spcPts val="300"/>
              </a:spcAft>
            </a:pPr>
            <a:endParaRPr lang="en-GB" dirty="0" smtClean="0">
              <a:solidFill>
                <a:schemeClr val="tx1"/>
              </a:solidFill>
              <a:latin typeface="Arial" panose="020B0604020202020204" pitchFamily="34" charset="0"/>
              <a:cs typeface="Arial" panose="020B0604020202020204" pitchFamily="34" charset="0"/>
            </a:endParaRPr>
          </a:p>
          <a:p>
            <a:pPr marL="360000" lvl="1" indent="-360000">
              <a:spcAft>
                <a:spcPts val="300"/>
              </a:spcAft>
            </a:pPr>
            <a:r>
              <a:rPr lang="en-GB" dirty="0" smtClean="0">
                <a:solidFill>
                  <a:schemeClr val="tx1"/>
                </a:solidFill>
                <a:latin typeface="Arial" panose="020B0604020202020204" pitchFamily="34" charset="0"/>
                <a:cs typeface="Arial" panose="020B0604020202020204" pitchFamily="34" charset="0"/>
              </a:rPr>
              <a:t>Salaries in group and single site homes were virtually the same (group salaries 0.15% higher)</a:t>
            </a:r>
          </a:p>
          <a:p>
            <a:pPr marL="360000" lvl="1" indent="-360000">
              <a:spcAft>
                <a:spcPts val="300"/>
              </a:spcAft>
            </a:pPr>
            <a:endParaRPr lang="en-GB" dirty="0" smtClean="0">
              <a:solidFill>
                <a:schemeClr val="tx1"/>
              </a:solidFill>
              <a:latin typeface="Arial" panose="020B0604020202020204" pitchFamily="34" charset="0"/>
              <a:cs typeface="Arial" panose="020B0604020202020204" pitchFamily="34" charset="0"/>
            </a:endParaRPr>
          </a:p>
          <a:p>
            <a:pPr marL="360000" lvl="1" indent="-360000">
              <a:spcAft>
                <a:spcPts val="300"/>
              </a:spcAft>
            </a:pPr>
            <a:r>
              <a:rPr lang="en-GB" dirty="0" smtClean="0">
                <a:solidFill>
                  <a:schemeClr val="tx1"/>
                </a:solidFill>
                <a:latin typeface="Arial" panose="020B0604020202020204" pitchFamily="34" charset="0"/>
                <a:cs typeface="Arial" panose="020B0604020202020204" pitchFamily="34" charset="0"/>
              </a:rPr>
              <a:t>Salaries are typically 13% higher in large homes when compared with smaller homes (&lt;65 beds)</a:t>
            </a:r>
          </a:p>
          <a:p>
            <a:pPr marL="360000" lvl="1" indent="-360000">
              <a:spcAft>
                <a:spcPts val="300"/>
              </a:spcAft>
            </a:pPr>
            <a:endParaRPr lang="en-GB" dirty="0">
              <a:solidFill>
                <a:schemeClr val="tx1"/>
              </a:solidFill>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p:txBody>
          <a:bodyPr/>
          <a:lstStyle/>
          <a:p>
            <a:r>
              <a:rPr lang="en-GB" dirty="0" smtClean="0"/>
              <a:t>Staff Remuneration</a:t>
            </a:r>
            <a:endParaRPr lang="en-GB" dirty="0"/>
          </a:p>
        </p:txBody>
      </p:sp>
      <p:graphicFrame>
        <p:nvGraphicFramePr>
          <p:cNvPr id="9" name="Content Placeholder 8"/>
          <p:cNvGraphicFramePr>
            <a:graphicFrameLocks noGrp="1"/>
          </p:cNvGraphicFramePr>
          <p:nvPr>
            <p:ph sz="quarter" idx="23"/>
            <p:extLst>
              <p:ext uri="{D42A27DB-BD31-4B8C-83A1-F6EECF244321}">
                <p14:modId xmlns:p14="http://schemas.microsoft.com/office/powerpoint/2010/main" val="999855490"/>
              </p:ext>
            </p:extLst>
          </p:nvPr>
        </p:nvGraphicFramePr>
        <p:xfrm>
          <a:off x="6167988" y="1989548"/>
          <a:ext cx="5719210" cy="4439967"/>
        </p:xfrm>
        <a:graphic>
          <a:graphicData uri="http://schemas.openxmlformats.org/drawingml/2006/table">
            <a:tbl>
              <a:tblPr firstRow="1" firstCol="1" bandRow="1">
                <a:tableStyleId>{5C22544A-7EE6-4342-B048-85BDC9FD1C3A}</a:tableStyleId>
              </a:tblPr>
              <a:tblGrid>
                <a:gridCol w="954172">
                  <a:extLst>
                    <a:ext uri="{9D8B030D-6E8A-4147-A177-3AD203B41FA5}">
                      <a16:colId xmlns:a16="http://schemas.microsoft.com/office/drawing/2014/main" val="3567029519"/>
                    </a:ext>
                  </a:extLst>
                </a:gridCol>
                <a:gridCol w="1016000">
                  <a:extLst>
                    <a:ext uri="{9D8B030D-6E8A-4147-A177-3AD203B41FA5}">
                      <a16:colId xmlns:a16="http://schemas.microsoft.com/office/drawing/2014/main" val="3235826324"/>
                    </a:ext>
                  </a:extLst>
                </a:gridCol>
                <a:gridCol w="792480">
                  <a:extLst>
                    <a:ext uri="{9D8B030D-6E8A-4147-A177-3AD203B41FA5}">
                      <a16:colId xmlns:a16="http://schemas.microsoft.com/office/drawing/2014/main" val="2005250706"/>
                    </a:ext>
                  </a:extLst>
                </a:gridCol>
                <a:gridCol w="1334086">
                  <a:extLst>
                    <a:ext uri="{9D8B030D-6E8A-4147-A177-3AD203B41FA5}">
                      <a16:colId xmlns:a16="http://schemas.microsoft.com/office/drawing/2014/main" val="3065082570"/>
                    </a:ext>
                  </a:extLst>
                </a:gridCol>
                <a:gridCol w="811236">
                  <a:extLst>
                    <a:ext uri="{9D8B030D-6E8A-4147-A177-3AD203B41FA5}">
                      <a16:colId xmlns:a16="http://schemas.microsoft.com/office/drawing/2014/main" val="2592737151"/>
                    </a:ext>
                  </a:extLst>
                </a:gridCol>
                <a:gridCol w="811236">
                  <a:extLst>
                    <a:ext uri="{9D8B030D-6E8A-4147-A177-3AD203B41FA5}">
                      <a16:colId xmlns:a16="http://schemas.microsoft.com/office/drawing/2014/main" val="4012063555"/>
                    </a:ext>
                  </a:extLst>
                </a:gridCol>
              </a:tblGrid>
              <a:tr h="1194377">
                <a:tc>
                  <a:txBody>
                    <a:bodyPr/>
                    <a:lstStyle/>
                    <a:p>
                      <a:pPr indent="-450215" algn="just"/>
                      <a:endParaRPr lang="en-GB" sz="1400" dirty="0">
                        <a:solidFill>
                          <a:schemeClr val="tx1"/>
                        </a:solidFill>
                        <a:effectLst/>
                        <a:latin typeface="Calibri" panose="020F0502020204030204" pitchFamily="34" charset="0"/>
                        <a:cs typeface="Times New Roman" panose="02020603050405020304" pitchFamily="18" charset="0"/>
                      </a:endParaRPr>
                    </a:p>
                  </a:txBody>
                  <a:tcPr marL="61688" marR="61688" marT="0" marB="0">
                    <a:solidFill>
                      <a:schemeClr val="tx2"/>
                    </a:solidFill>
                  </a:tcPr>
                </a:tc>
                <a:tc>
                  <a:txBody>
                    <a:bodyPr/>
                    <a:lstStyle/>
                    <a:p>
                      <a:pPr indent="-450215" algn="ctr">
                        <a:lnSpc>
                          <a:spcPct val="115000"/>
                        </a:lnSpc>
                        <a:spcAft>
                          <a:spcPts val="0"/>
                        </a:spcAft>
                      </a:pPr>
                      <a:r>
                        <a:rPr lang="en-IE" sz="1400" dirty="0">
                          <a:effectLst/>
                        </a:rPr>
                        <a:t>PIC/DONs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tx2"/>
                    </a:solidFill>
                  </a:tcPr>
                </a:tc>
                <a:tc>
                  <a:txBody>
                    <a:bodyPr/>
                    <a:lstStyle/>
                    <a:p>
                      <a:pPr indent="-450215" algn="ctr">
                        <a:lnSpc>
                          <a:spcPct val="115000"/>
                        </a:lnSpc>
                        <a:spcAft>
                          <a:spcPts val="0"/>
                        </a:spcAft>
                      </a:pPr>
                      <a:r>
                        <a:rPr lang="en-IE" sz="1400">
                          <a:effectLst/>
                        </a:rPr>
                        <a:t>CNMs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tx2"/>
                    </a:solidFill>
                  </a:tcPr>
                </a:tc>
                <a:tc>
                  <a:txBody>
                    <a:bodyPr/>
                    <a:lstStyle/>
                    <a:p>
                      <a:pPr indent="-450215" algn="ctr">
                        <a:lnSpc>
                          <a:spcPct val="115000"/>
                        </a:lnSpc>
                        <a:spcAft>
                          <a:spcPts val="0"/>
                        </a:spcAft>
                      </a:pPr>
                      <a:r>
                        <a:rPr lang="en-IE" sz="1400">
                          <a:effectLst/>
                        </a:rPr>
                        <a:t>Staff nurses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tx2"/>
                    </a:solidFill>
                  </a:tcPr>
                </a:tc>
                <a:tc>
                  <a:txBody>
                    <a:bodyPr/>
                    <a:lstStyle/>
                    <a:p>
                      <a:pPr indent="-450215" algn="ctr">
                        <a:lnSpc>
                          <a:spcPct val="115000"/>
                        </a:lnSpc>
                        <a:spcAft>
                          <a:spcPts val="0"/>
                        </a:spcAft>
                      </a:pPr>
                      <a:r>
                        <a:rPr lang="en-IE" sz="1400">
                          <a:effectLst/>
                        </a:rPr>
                        <a:t>HCAs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tx2"/>
                    </a:solidFill>
                  </a:tcPr>
                </a:tc>
                <a:tc>
                  <a:txBody>
                    <a:bodyPr/>
                    <a:lstStyle/>
                    <a:p>
                      <a:pPr indent="-450215" algn="ctr">
                        <a:lnSpc>
                          <a:spcPct val="115000"/>
                        </a:lnSpc>
                        <a:spcAft>
                          <a:spcPts val="0"/>
                        </a:spcAft>
                      </a:pPr>
                      <a:r>
                        <a:rPr lang="en-IE" sz="1400">
                          <a:effectLst/>
                        </a:rPr>
                        <a:t>Other Staff</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tx2"/>
                    </a:solidFill>
                  </a:tcPr>
                </a:tc>
                <a:extLst>
                  <a:ext uri="{0D108BD9-81ED-4DB2-BD59-A6C34878D82A}">
                    <a16:rowId xmlns:a16="http://schemas.microsoft.com/office/drawing/2014/main" val="744129106"/>
                  </a:ext>
                </a:extLst>
              </a:tr>
              <a:tr h="649118">
                <a:tc>
                  <a:txBody>
                    <a:bodyPr/>
                    <a:lstStyle/>
                    <a:p>
                      <a:pPr indent="-450215" algn="just">
                        <a:lnSpc>
                          <a:spcPct val="115000"/>
                        </a:lnSpc>
                        <a:spcAft>
                          <a:spcPts val="0"/>
                        </a:spcAft>
                      </a:pPr>
                      <a:r>
                        <a:rPr lang="en-IE"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solidFill>
                      <a:schemeClr val="accent1">
                        <a:lumMod val="40000"/>
                        <a:lumOff val="60000"/>
                      </a:schemeClr>
                    </a:solidFill>
                  </a:tcPr>
                </a:tc>
                <a:tc>
                  <a:txBody>
                    <a:bodyPr/>
                    <a:lstStyle/>
                    <a:p>
                      <a:pPr indent="-450215" algn="ctr">
                        <a:lnSpc>
                          <a:spcPct val="115000"/>
                        </a:lnSpc>
                        <a:spcAft>
                          <a:spcPts val="0"/>
                        </a:spcAft>
                      </a:pPr>
                      <a:r>
                        <a:rPr lang="en-IE" sz="1400" dirty="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a:effectLst/>
                        </a:rPr>
                        <a:t>€</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a:effectLst/>
                        </a:rPr>
                        <a:t>€</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extLst>
                  <a:ext uri="{0D108BD9-81ED-4DB2-BD59-A6C34878D82A}">
                    <a16:rowId xmlns:a16="http://schemas.microsoft.com/office/drawing/2014/main" val="3817582777"/>
                  </a:ext>
                </a:extLst>
              </a:tr>
              <a:tr h="649118">
                <a:tc>
                  <a:txBody>
                    <a:bodyPr/>
                    <a:lstStyle/>
                    <a:p>
                      <a:pPr indent="-450215" algn="just">
                        <a:lnSpc>
                          <a:spcPct val="115000"/>
                        </a:lnSpc>
                        <a:spcAft>
                          <a:spcPts val="0"/>
                        </a:spcAft>
                      </a:pPr>
                      <a:r>
                        <a:rPr lang="en-IE" sz="1400" dirty="0">
                          <a:solidFill>
                            <a:schemeClr val="tx1"/>
                          </a:solidFill>
                          <a:effectLst/>
                        </a:rPr>
                        <a:t>Minimum</a:t>
                      </a:r>
                      <a:endPar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a:effectLst/>
                        </a:rPr>
                        <a:t>50,000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a:effectLst/>
                        </a:rPr>
                        <a:t>31,616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smtClean="0">
                          <a:effectLst/>
                        </a:rPr>
                        <a:t>28,000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a:effectLst/>
                        </a:rPr>
                        <a:t>18,600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a:effectLst/>
                        </a:rPr>
                        <a:t>18,350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extLst>
                  <a:ext uri="{0D108BD9-81ED-4DB2-BD59-A6C34878D82A}">
                    <a16:rowId xmlns:a16="http://schemas.microsoft.com/office/drawing/2014/main" val="3288254750"/>
                  </a:ext>
                </a:extLst>
              </a:tr>
              <a:tr h="649118">
                <a:tc>
                  <a:txBody>
                    <a:bodyPr/>
                    <a:lstStyle/>
                    <a:p>
                      <a:pPr indent="-450215" algn="just">
                        <a:lnSpc>
                          <a:spcPct val="115000"/>
                        </a:lnSpc>
                        <a:spcAft>
                          <a:spcPts val="0"/>
                        </a:spcAft>
                      </a:pPr>
                      <a:r>
                        <a:rPr lang="en-IE" sz="1400">
                          <a:solidFill>
                            <a:schemeClr val="tx1"/>
                          </a:solidFill>
                          <a:effectLst/>
                        </a:rPr>
                        <a:t>Maximum</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a:effectLst/>
                        </a:rPr>
                        <a:t>100,000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a:effectLst/>
                        </a:rPr>
                        <a:t>81,000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57,000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a:effectLst/>
                        </a:rPr>
                        <a:t>32,520</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a:effectLst/>
                        </a:rPr>
                        <a:t>38,000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extLst>
                  <a:ext uri="{0D108BD9-81ED-4DB2-BD59-A6C34878D82A}">
                    <a16:rowId xmlns:a16="http://schemas.microsoft.com/office/drawing/2014/main" val="2727238954"/>
                  </a:ext>
                </a:extLst>
              </a:tr>
              <a:tr h="649118">
                <a:tc>
                  <a:txBody>
                    <a:bodyPr/>
                    <a:lstStyle/>
                    <a:p>
                      <a:pPr indent="-450215" algn="just">
                        <a:lnSpc>
                          <a:spcPct val="115000"/>
                        </a:lnSpc>
                        <a:spcAft>
                          <a:spcPts val="0"/>
                        </a:spcAft>
                      </a:pPr>
                      <a:r>
                        <a:rPr lang="en-IE" sz="1400">
                          <a:solidFill>
                            <a:schemeClr val="tx1"/>
                          </a:solidFill>
                          <a:effectLst/>
                        </a:rPr>
                        <a:t>Median</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smtClean="0">
                          <a:effectLst/>
                        </a:rPr>
                        <a:t>76,000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smtClean="0">
                          <a:effectLst/>
                        </a:rPr>
                        <a:t>50,000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smtClean="0">
                          <a:effectLst/>
                        </a:rPr>
                        <a:t>42,000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a:effectLst/>
                        </a:rPr>
                        <a:t>23,000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tc>
                  <a:txBody>
                    <a:bodyPr/>
                    <a:lstStyle/>
                    <a:p>
                      <a:pPr indent="-450215" algn="ctr">
                        <a:lnSpc>
                          <a:spcPct val="115000"/>
                        </a:lnSpc>
                        <a:spcAft>
                          <a:spcPts val="0"/>
                        </a:spcAft>
                      </a:pPr>
                      <a:r>
                        <a:rPr lang="en-IE" sz="1400" dirty="0" smtClean="0">
                          <a:effectLst/>
                        </a:rPr>
                        <a:t>26,000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bg1">
                        <a:lumMod val="95000"/>
                      </a:schemeClr>
                    </a:solidFill>
                  </a:tcPr>
                </a:tc>
                <a:extLst>
                  <a:ext uri="{0D108BD9-81ED-4DB2-BD59-A6C34878D82A}">
                    <a16:rowId xmlns:a16="http://schemas.microsoft.com/office/drawing/2014/main" val="83961411"/>
                  </a:ext>
                </a:extLst>
              </a:tr>
              <a:tr h="649118">
                <a:tc>
                  <a:txBody>
                    <a:bodyPr/>
                    <a:lstStyle/>
                    <a:p>
                      <a:pPr indent="-450215" algn="just">
                        <a:lnSpc>
                          <a:spcPct val="115000"/>
                        </a:lnSpc>
                        <a:spcAft>
                          <a:spcPts val="0"/>
                        </a:spcAft>
                      </a:pPr>
                      <a:r>
                        <a:rPr lang="en-IE" sz="1400">
                          <a:solidFill>
                            <a:schemeClr val="tx1"/>
                          </a:solidFill>
                          <a:effectLst/>
                        </a:rPr>
                        <a:t>Average</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76,136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51,242</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41,510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24,138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tc>
                  <a:txBody>
                    <a:bodyPr/>
                    <a:lstStyle/>
                    <a:p>
                      <a:pPr indent="-450215" algn="ctr">
                        <a:lnSpc>
                          <a:spcPct val="115000"/>
                        </a:lnSpc>
                        <a:spcAft>
                          <a:spcPts val="0"/>
                        </a:spcAft>
                      </a:pPr>
                      <a:r>
                        <a:rPr lang="en-IE" sz="1400" dirty="0" smtClean="0">
                          <a:effectLst/>
                        </a:rPr>
                        <a:t>26,022</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688" marR="61688" marT="0" marB="0" anchor="ctr">
                    <a:solidFill>
                      <a:schemeClr val="accent1">
                        <a:lumMod val="40000"/>
                        <a:lumOff val="60000"/>
                      </a:schemeClr>
                    </a:solidFill>
                  </a:tcPr>
                </a:tc>
                <a:extLst>
                  <a:ext uri="{0D108BD9-81ED-4DB2-BD59-A6C34878D82A}">
                    <a16:rowId xmlns:a16="http://schemas.microsoft.com/office/drawing/2014/main" val="812117169"/>
                  </a:ext>
                </a:extLst>
              </a:tr>
            </a:tbl>
          </a:graphicData>
        </a:graphic>
      </p:graphicFrame>
      <p:sp>
        <p:nvSpPr>
          <p:cNvPr id="6" name="Text Placeholder 5"/>
          <p:cNvSpPr>
            <a:spLocks noGrp="1"/>
          </p:cNvSpPr>
          <p:nvPr>
            <p:ph type="body" sz="quarter" idx="24"/>
          </p:nvPr>
        </p:nvSpPr>
        <p:spPr>
          <a:xfrm>
            <a:off x="8013403" y="1458694"/>
            <a:ext cx="3477557" cy="258346"/>
          </a:xfrm>
        </p:spPr>
        <p:txBody>
          <a:bodyPr/>
          <a:lstStyle/>
          <a:p>
            <a:r>
              <a:rPr lang="en-GB" dirty="0" smtClean="0"/>
              <a:t>Staff Remuneration</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1345503777"/>
              </p:ext>
            </p:extLst>
          </p:nvPr>
        </p:nvGraphicFramePr>
        <p:xfrm>
          <a:off x="457199" y="4114800"/>
          <a:ext cx="555019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982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Staff Remuneration</a:t>
            </a:r>
            <a:endParaRPr lang="en-GB" dirty="0"/>
          </a:p>
        </p:txBody>
      </p:sp>
      <p:graphicFrame>
        <p:nvGraphicFramePr>
          <p:cNvPr id="7" name="Content Placeholder 6"/>
          <p:cNvGraphicFramePr>
            <a:graphicFrameLocks noGrp="1"/>
          </p:cNvGraphicFramePr>
          <p:nvPr>
            <p:ph sz="quarter" idx="22"/>
            <p:extLst>
              <p:ext uri="{D42A27DB-BD31-4B8C-83A1-F6EECF244321}">
                <p14:modId xmlns:p14="http://schemas.microsoft.com/office/powerpoint/2010/main" val="3191384774"/>
              </p:ext>
            </p:extLst>
          </p:nvPr>
        </p:nvGraphicFramePr>
        <p:xfrm>
          <a:off x="457200" y="1490133"/>
          <a:ext cx="5567363" cy="4939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23"/>
            <p:extLst>
              <p:ext uri="{D42A27DB-BD31-4B8C-83A1-F6EECF244321}">
                <p14:modId xmlns:p14="http://schemas.microsoft.com/office/powerpoint/2010/main" val="2205790418"/>
              </p:ext>
            </p:extLst>
          </p:nvPr>
        </p:nvGraphicFramePr>
        <p:xfrm>
          <a:off x="6167439" y="1490133"/>
          <a:ext cx="5567361" cy="4939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1169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rowe Colours @ 2">
      <a:dk1>
        <a:srgbClr val="4D4950"/>
      </a:dk1>
      <a:lt1>
        <a:srgbClr val="FFFFFF"/>
      </a:lt1>
      <a:dk2>
        <a:srgbClr val="514F4F"/>
      </a:dk2>
      <a:lt2>
        <a:srgbClr val="E7E6E6"/>
      </a:lt2>
      <a:accent1>
        <a:srgbClr val="F2B229"/>
      </a:accent1>
      <a:accent2>
        <a:srgbClr val="00254A"/>
      </a:accent2>
      <a:accent3>
        <a:srgbClr val="55C5E9"/>
      </a:accent3>
      <a:accent4>
        <a:srgbClr val="00AB8E"/>
      </a:accent4>
      <a:accent5>
        <a:srgbClr val="ED1C24"/>
      </a:accent5>
      <a:accent6>
        <a:srgbClr val="999999"/>
      </a:accent6>
      <a:hlink>
        <a:srgbClr val="0563C1"/>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we-WidescreenTemplate-2019" id="{62A12E42-7DE8-44D9-B411-DA94F720764D}" vid="{64DCEAEA-8079-4CAB-B8F5-F09E6914E9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Crowe-WidescreenTemplate-2019</Template>
  <TotalTime>8567</TotalTime>
  <Words>1346</Words>
  <Application>Microsoft Office PowerPoint</Application>
  <PresentationFormat>Widescreen</PresentationFormat>
  <Paragraphs>273</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3_Office Theme</vt:lpstr>
      <vt:lpstr>Workforce Review of the Irish Nursing Home Sector</vt:lpstr>
      <vt:lpstr>PowerPoint Presentation</vt:lpstr>
      <vt:lpstr>Nursing Home Sector Workforce Review</vt:lpstr>
      <vt:lpstr>Survey of Nursing Home Providers</vt:lpstr>
      <vt:lpstr>PROFILE OF SURVEY RESPONDENTS</vt:lpstr>
      <vt:lpstr>PowerPoint Presentation</vt:lpstr>
      <vt:lpstr>Staff Profile</vt:lpstr>
      <vt:lpstr>Staff Remuneration</vt:lpstr>
      <vt:lpstr>Staff Remuneration</vt:lpstr>
      <vt:lpstr>Remuneration and Benefits</vt:lpstr>
      <vt:lpstr>Staff Recruitment</vt:lpstr>
      <vt:lpstr>Staff Retention</vt:lpstr>
      <vt:lpstr>Staff Nationalities</vt:lpstr>
      <vt:lpstr>PowerPoint Presentation</vt:lpstr>
      <vt:lpstr>Issues Frequently Cited by Nursing Homes</vt:lpstr>
      <vt:lpstr>Origin of Staff</vt:lpstr>
      <vt:lpstr>Challenging Recruitment &amp; Retention Market</vt:lpstr>
      <vt:lpstr>PowerPoint Presentation</vt:lpstr>
      <vt:lpstr>Conclusions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Development</dc:title>
  <dc:creator>Hugh Sullivan</dc:creator>
  <cp:lastModifiedBy>Shane McQuillan</cp:lastModifiedBy>
  <cp:revision>213</cp:revision>
  <cp:lastPrinted>2017-07-13T14:55:44Z</cp:lastPrinted>
  <dcterms:created xsi:type="dcterms:W3CDTF">2019-03-12T09:01:10Z</dcterms:created>
  <dcterms:modified xsi:type="dcterms:W3CDTF">2019-11-14T18:31:48Z</dcterms:modified>
</cp:coreProperties>
</file>